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739" r:id="rId3"/>
    <p:sldMasterId id="2147483752" r:id="rId4"/>
  </p:sldMasterIdLst>
  <p:notesMasterIdLst>
    <p:notesMasterId r:id="rId22"/>
  </p:notesMasterIdLst>
  <p:sldIdLst>
    <p:sldId id="256" r:id="rId5"/>
    <p:sldId id="257" r:id="rId6"/>
    <p:sldId id="271" r:id="rId7"/>
    <p:sldId id="258" r:id="rId8"/>
    <p:sldId id="262" r:id="rId9"/>
    <p:sldId id="263" r:id="rId10"/>
    <p:sldId id="283" r:id="rId11"/>
    <p:sldId id="273" r:id="rId12"/>
    <p:sldId id="264" r:id="rId13"/>
    <p:sldId id="274" r:id="rId14"/>
    <p:sldId id="275" r:id="rId15"/>
    <p:sldId id="282" r:id="rId16"/>
    <p:sldId id="279" r:id="rId17"/>
    <p:sldId id="280" r:id="rId18"/>
    <p:sldId id="281" r:id="rId19"/>
    <p:sldId id="268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4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Для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Calibri"/>
              </a:rPr>
              <a:t>перемещения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Calibri"/>
              </a:rPr>
              <a:t>страницы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Calibri"/>
              </a:rPr>
              <a:t>щёлкните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Calibri"/>
              </a:rPr>
              <a:t>мышью</a:t>
            </a: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39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39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0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0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0DBAB086-CF04-407E-A619-67D1C9E61D4E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9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© Copyright Showeet.com – Creative &amp; Free PowerPoint Templates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9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3907458-A4FE-478F-8955-CEB723B408A6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50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© Copyright Showeet.com – Creative &amp; Free PowerPoint Templates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0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6B2C673-972D-449B-A000-7D0EAF3A5216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pPr algn="r">
                <a:lnSpc>
                  <a:spcPct val="100000"/>
                </a:lnSpc>
              </a:pPr>
              <a:t>3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5240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50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© Copyright Showeet.com – Creative &amp; Free PowerPoint Templates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0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9A906E3C-C568-4992-BF53-3FDEA3DAE966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pPr algn="r">
                <a:lnSpc>
                  <a:spcPct val="100000"/>
                </a:lnSpc>
              </a:pPr>
              <a:t>4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51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© Copyright Showeet.com – Creative &amp; Free PowerPoint Templates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1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97BB83D-FF98-4DA6-AEC3-1BE3D4997242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pPr algn="r">
                <a:lnSpc>
                  <a:spcPct val="100000"/>
                </a:lnSpc>
              </a:pPr>
              <a:t>5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51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© Copyright Showeet.com – Creative &amp; Free PowerPoint Templates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1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7E4557C-DE43-4E7A-AEA7-4CC5246B33D9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pPr algn="r">
                <a:lnSpc>
                  <a:spcPct val="100000"/>
                </a:lnSpc>
              </a:pPr>
              <a:t>6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5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© Copyright Showeet.com – Creative &amp; Free PowerPoint Templates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2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41F9D97-5789-466F-B1EC-B069A445B078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pPr algn="r">
                <a:lnSpc>
                  <a:spcPct val="100000"/>
                </a:lnSpc>
              </a:pPr>
              <a:t>9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53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© Copyright Showeet.com – Creative &amp; Free PowerPoint Templates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3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112BEF6D-DAB8-45A7-A2D3-106B4D413986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pPr algn="r">
                <a:lnSpc>
                  <a:spcPct val="100000"/>
                </a:lnSpc>
              </a:pPr>
              <a:t>16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9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© Copyright Showeet.com – Creative &amp; Free PowerPoint Templates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9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3907458-A4FE-478F-8955-CEB723B408A6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pPr algn="r">
                <a:lnSpc>
                  <a:spcPct val="100000"/>
                </a:lnSpc>
              </a:pPr>
              <a:t>17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7092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28560" y="2061000"/>
            <a:ext cx="788652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8560" y="4091760"/>
            <a:ext cx="788652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28560" y="2061000"/>
            <a:ext cx="384840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69920" y="2061000"/>
            <a:ext cx="384840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28560" y="4091760"/>
            <a:ext cx="384840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69920" y="4091760"/>
            <a:ext cx="384840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28560" y="2061000"/>
            <a:ext cx="253908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95080" y="2061000"/>
            <a:ext cx="253908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5961240" y="2061000"/>
            <a:ext cx="253908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28560" y="4091760"/>
            <a:ext cx="253908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95080" y="4091760"/>
            <a:ext cx="253908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5961240" y="4091760"/>
            <a:ext cx="253908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628560" y="2061000"/>
            <a:ext cx="7886520" cy="3888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28560" y="2061000"/>
            <a:ext cx="7886520" cy="388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28560" y="2061000"/>
            <a:ext cx="3848400" cy="388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69920" y="2061000"/>
            <a:ext cx="3848400" cy="388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28560" y="2061000"/>
            <a:ext cx="384840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69920" y="2061000"/>
            <a:ext cx="3848400" cy="388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28560" y="4091760"/>
            <a:ext cx="384840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28560" y="2061000"/>
            <a:ext cx="7886520" cy="3888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28560" y="2061000"/>
            <a:ext cx="3848400" cy="388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69920" y="2061000"/>
            <a:ext cx="384840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69920" y="4091760"/>
            <a:ext cx="384840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28560" y="2061000"/>
            <a:ext cx="384840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69920" y="2061000"/>
            <a:ext cx="384840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28560" y="4091760"/>
            <a:ext cx="788652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28560" y="2061000"/>
            <a:ext cx="788652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28560" y="4091760"/>
            <a:ext cx="788652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28560" y="2061000"/>
            <a:ext cx="384840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69920" y="2061000"/>
            <a:ext cx="384840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28560" y="4091760"/>
            <a:ext cx="384840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4669920" y="4091760"/>
            <a:ext cx="384840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28560" y="2061000"/>
            <a:ext cx="253908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3295080" y="2061000"/>
            <a:ext cx="253908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5961240" y="2061000"/>
            <a:ext cx="253908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628560" y="4091760"/>
            <a:ext cx="253908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6"/>
          <p:cNvSpPr>
            <a:spLocks noGrp="1"/>
          </p:cNvSpPr>
          <p:nvPr>
            <p:ph type="body"/>
          </p:nvPr>
        </p:nvSpPr>
        <p:spPr>
          <a:xfrm>
            <a:off x="3295080" y="4091760"/>
            <a:ext cx="253908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7"/>
          <p:cNvSpPr>
            <a:spLocks noGrp="1"/>
          </p:cNvSpPr>
          <p:nvPr>
            <p:ph type="body"/>
          </p:nvPr>
        </p:nvSpPr>
        <p:spPr>
          <a:xfrm>
            <a:off x="5961240" y="4091760"/>
            <a:ext cx="253908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subTitle"/>
          </p:nvPr>
        </p:nvSpPr>
        <p:spPr>
          <a:xfrm>
            <a:off x="628560" y="2061000"/>
            <a:ext cx="7886520" cy="3888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628560" y="2061000"/>
            <a:ext cx="7886520" cy="388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628560" y="2061000"/>
            <a:ext cx="3848400" cy="388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4669920" y="2061000"/>
            <a:ext cx="3848400" cy="388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28560" y="2061000"/>
            <a:ext cx="7886520" cy="388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628560" y="2061000"/>
            <a:ext cx="384840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4669920" y="2061000"/>
            <a:ext cx="3848400" cy="388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9" name="PlaceHolder 4"/>
          <p:cNvSpPr>
            <a:spLocks noGrp="1"/>
          </p:cNvSpPr>
          <p:nvPr>
            <p:ph type="body"/>
          </p:nvPr>
        </p:nvSpPr>
        <p:spPr>
          <a:xfrm>
            <a:off x="628560" y="4091760"/>
            <a:ext cx="384840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628560" y="2061000"/>
            <a:ext cx="3848400" cy="388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4669920" y="2061000"/>
            <a:ext cx="384840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 type="body"/>
          </p:nvPr>
        </p:nvSpPr>
        <p:spPr>
          <a:xfrm>
            <a:off x="4669920" y="4091760"/>
            <a:ext cx="384840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628560" y="2061000"/>
            <a:ext cx="384840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4669920" y="2061000"/>
            <a:ext cx="384840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body"/>
          </p:nvPr>
        </p:nvSpPr>
        <p:spPr>
          <a:xfrm>
            <a:off x="628560" y="4091760"/>
            <a:ext cx="788652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628560" y="2061000"/>
            <a:ext cx="788652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628560" y="4091760"/>
            <a:ext cx="788652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628560" y="2061000"/>
            <a:ext cx="384840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 type="body"/>
          </p:nvPr>
        </p:nvSpPr>
        <p:spPr>
          <a:xfrm>
            <a:off x="4669920" y="2061000"/>
            <a:ext cx="384840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4" name="PlaceHolder 4"/>
          <p:cNvSpPr>
            <a:spLocks noGrp="1"/>
          </p:cNvSpPr>
          <p:nvPr>
            <p:ph type="body"/>
          </p:nvPr>
        </p:nvSpPr>
        <p:spPr>
          <a:xfrm>
            <a:off x="628560" y="4091760"/>
            <a:ext cx="384840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5" name="PlaceHolder 5"/>
          <p:cNvSpPr>
            <a:spLocks noGrp="1"/>
          </p:cNvSpPr>
          <p:nvPr>
            <p:ph type="body"/>
          </p:nvPr>
        </p:nvSpPr>
        <p:spPr>
          <a:xfrm>
            <a:off x="4669920" y="4091760"/>
            <a:ext cx="384840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628560" y="2061000"/>
            <a:ext cx="253908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 type="body"/>
          </p:nvPr>
        </p:nvSpPr>
        <p:spPr>
          <a:xfrm>
            <a:off x="3295080" y="2061000"/>
            <a:ext cx="253908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9" name="PlaceHolder 4"/>
          <p:cNvSpPr>
            <a:spLocks noGrp="1"/>
          </p:cNvSpPr>
          <p:nvPr>
            <p:ph type="body"/>
          </p:nvPr>
        </p:nvSpPr>
        <p:spPr>
          <a:xfrm>
            <a:off x="5961240" y="2061000"/>
            <a:ext cx="253908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0" name="PlaceHolder 5"/>
          <p:cNvSpPr>
            <a:spLocks noGrp="1"/>
          </p:cNvSpPr>
          <p:nvPr>
            <p:ph type="body"/>
          </p:nvPr>
        </p:nvSpPr>
        <p:spPr>
          <a:xfrm>
            <a:off x="628560" y="4091760"/>
            <a:ext cx="253908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1" name="PlaceHolder 6"/>
          <p:cNvSpPr>
            <a:spLocks noGrp="1"/>
          </p:cNvSpPr>
          <p:nvPr>
            <p:ph type="body"/>
          </p:nvPr>
        </p:nvSpPr>
        <p:spPr>
          <a:xfrm>
            <a:off x="3295080" y="4091760"/>
            <a:ext cx="253908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2" name="PlaceHolder 7"/>
          <p:cNvSpPr>
            <a:spLocks noGrp="1"/>
          </p:cNvSpPr>
          <p:nvPr>
            <p:ph type="body"/>
          </p:nvPr>
        </p:nvSpPr>
        <p:spPr>
          <a:xfrm>
            <a:off x="5961240" y="4091760"/>
            <a:ext cx="253908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9609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subTitle"/>
          </p:nvPr>
        </p:nvSpPr>
        <p:spPr>
          <a:xfrm>
            <a:off x="628560" y="2061000"/>
            <a:ext cx="7886520" cy="3888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28560" y="2061000"/>
            <a:ext cx="3848400" cy="388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69920" y="2061000"/>
            <a:ext cx="3848400" cy="388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628560" y="2061000"/>
            <a:ext cx="7886520" cy="388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628560" y="2061000"/>
            <a:ext cx="3848400" cy="388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body"/>
          </p:nvPr>
        </p:nvSpPr>
        <p:spPr>
          <a:xfrm>
            <a:off x="4669920" y="2061000"/>
            <a:ext cx="3848400" cy="388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628560" y="2061000"/>
            <a:ext cx="384840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1" name="PlaceHolder 3"/>
          <p:cNvSpPr>
            <a:spLocks noGrp="1"/>
          </p:cNvSpPr>
          <p:nvPr>
            <p:ph type="body"/>
          </p:nvPr>
        </p:nvSpPr>
        <p:spPr>
          <a:xfrm>
            <a:off x="4669920" y="2061000"/>
            <a:ext cx="3848400" cy="388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2" name="PlaceHolder 4"/>
          <p:cNvSpPr>
            <a:spLocks noGrp="1"/>
          </p:cNvSpPr>
          <p:nvPr>
            <p:ph type="body"/>
          </p:nvPr>
        </p:nvSpPr>
        <p:spPr>
          <a:xfrm>
            <a:off x="628560" y="4091760"/>
            <a:ext cx="384840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628560" y="2061000"/>
            <a:ext cx="3848400" cy="388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4669920" y="2061000"/>
            <a:ext cx="384840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 type="body"/>
          </p:nvPr>
        </p:nvSpPr>
        <p:spPr>
          <a:xfrm>
            <a:off x="4669920" y="4091760"/>
            <a:ext cx="384840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628560" y="2061000"/>
            <a:ext cx="384840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 type="body"/>
          </p:nvPr>
        </p:nvSpPr>
        <p:spPr>
          <a:xfrm>
            <a:off x="4669920" y="2061000"/>
            <a:ext cx="384840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0" name="PlaceHolder 4"/>
          <p:cNvSpPr>
            <a:spLocks noGrp="1"/>
          </p:cNvSpPr>
          <p:nvPr>
            <p:ph type="body"/>
          </p:nvPr>
        </p:nvSpPr>
        <p:spPr>
          <a:xfrm>
            <a:off x="628560" y="4091760"/>
            <a:ext cx="788652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 type="body"/>
          </p:nvPr>
        </p:nvSpPr>
        <p:spPr>
          <a:xfrm>
            <a:off x="628560" y="2061000"/>
            <a:ext cx="788652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 type="body"/>
          </p:nvPr>
        </p:nvSpPr>
        <p:spPr>
          <a:xfrm>
            <a:off x="628560" y="4091760"/>
            <a:ext cx="788652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628560" y="2061000"/>
            <a:ext cx="384840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body"/>
          </p:nvPr>
        </p:nvSpPr>
        <p:spPr>
          <a:xfrm>
            <a:off x="4669920" y="2061000"/>
            <a:ext cx="384840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7" name="PlaceHolder 4"/>
          <p:cNvSpPr>
            <a:spLocks noGrp="1"/>
          </p:cNvSpPr>
          <p:nvPr>
            <p:ph type="body"/>
          </p:nvPr>
        </p:nvSpPr>
        <p:spPr>
          <a:xfrm>
            <a:off x="628560" y="4091760"/>
            <a:ext cx="384840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8" name="PlaceHolder 5"/>
          <p:cNvSpPr>
            <a:spLocks noGrp="1"/>
          </p:cNvSpPr>
          <p:nvPr>
            <p:ph type="body"/>
          </p:nvPr>
        </p:nvSpPr>
        <p:spPr>
          <a:xfrm>
            <a:off x="4669920" y="4091760"/>
            <a:ext cx="384840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0" name="PlaceHolder 2"/>
          <p:cNvSpPr>
            <a:spLocks noGrp="1"/>
          </p:cNvSpPr>
          <p:nvPr>
            <p:ph type="body"/>
          </p:nvPr>
        </p:nvSpPr>
        <p:spPr>
          <a:xfrm>
            <a:off x="628560" y="2061000"/>
            <a:ext cx="253908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1" name="PlaceHolder 3"/>
          <p:cNvSpPr>
            <a:spLocks noGrp="1"/>
          </p:cNvSpPr>
          <p:nvPr>
            <p:ph type="body"/>
          </p:nvPr>
        </p:nvSpPr>
        <p:spPr>
          <a:xfrm>
            <a:off x="3295080" y="2061000"/>
            <a:ext cx="253908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2" name="PlaceHolder 4"/>
          <p:cNvSpPr>
            <a:spLocks noGrp="1"/>
          </p:cNvSpPr>
          <p:nvPr>
            <p:ph type="body"/>
          </p:nvPr>
        </p:nvSpPr>
        <p:spPr>
          <a:xfrm>
            <a:off x="5961240" y="2061000"/>
            <a:ext cx="253908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3" name="PlaceHolder 5"/>
          <p:cNvSpPr>
            <a:spLocks noGrp="1"/>
          </p:cNvSpPr>
          <p:nvPr>
            <p:ph type="body"/>
          </p:nvPr>
        </p:nvSpPr>
        <p:spPr>
          <a:xfrm>
            <a:off x="628560" y="4091760"/>
            <a:ext cx="253908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4" name="PlaceHolder 6"/>
          <p:cNvSpPr>
            <a:spLocks noGrp="1"/>
          </p:cNvSpPr>
          <p:nvPr>
            <p:ph type="body"/>
          </p:nvPr>
        </p:nvSpPr>
        <p:spPr>
          <a:xfrm>
            <a:off x="3295080" y="4091760"/>
            <a:ext cx="253908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5" name="PlaceHolder 7"/>
          <p:cNvSpPr>
            <a:spLocks noGrp="1"/>
          </p:cNvSpPr>
          <p:nvPr>
            <p:ph type="body"/>
          </p:nvPr>
        </p:nvSpPr>
        <p:spPr>
          <a:xfrm>
            <a:off x="5961240" y="4091760"/>
            <a:ext cx="253908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28560" y="2061000"/>
            <a:ext cx="384840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69920" y="2061000"/>
            <a:ext cx="3848400" cy="388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8560" y="4091760"/>
            <a:ext cx="384840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28560" y="2061000"/>
            <a:ext cx="3848400" cy="388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69920" y="2061000"/>
            <a:ext cx="384840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69920" y="4091760"/>
            <a:ext cx="384840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28560" y="2061000"/>
            <a:ext cx="384840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69920" y="2061000"/>
            <a:ext cx="384840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28560" y="4091760"/>
            <a:ext cx="7886520" cy="185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 rot="5400000">
            <a:off x="8690400" y="5824080"/>
            <a:ext cx="1409040" cy="22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900" b="0" strike="noStrike" spc="-1">
                <a:solidFill>
                  <a:srgbClr val="000000"/>
                </a:solidFill>
                <a:latin typeface="Calibri"/>
              </a:rPr>
              <a:t>© Copyright Showeet.com</a:t>
            </a:r>
            <a:endParaRPr lang="ru-RU" sz="9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title"/>
          </p:nvPr>
        </p:nvSpPr>
        <p:spPr>
          <a:xfrm>
            <a:off x="395640" y="2781000"/>
            <a:ext cx="5719320" cy="1944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4500" b="1" strike="noStrike" cap="all" spc="-1">
                <a:solidFill>
                  <a:srgbClr val="FFFFFF"/>
                </a:solidFill>
                <a:latin typeface="Calibri"/>
              </a:rPr>
              <a:t>Click to edit Master title style</a:t>
            </a:r>
            <a:endParaRPr lang="fr-FR" sz="4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28560" y="64483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900" b="0" strike="noStrike" spc="-1">
                <a:solidFill>
                  <a:srgbClr val="8B8B8B"/>
                </a:solidFill>
                <a:latin typeface="Calibri"/>
              </a:rPr>
              <a:t>Your Date</a:t>
            </a:r>
            <a:endParaRPr lang="ru-RU" sz="9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029040" y="6448320"/>
            <a:ext cx="3085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strike="noStrike" spc="-1">
                <a:solidFill>
                  <a:srgbClr val="8B8B8B"/>
                </a:solidFill>
                <a:latin typeface="Calibri"/>
              </a:rPr>
              <a:t>Your Footer</a:t>
            </a:r>
            <a:endParaRPr lang="ru-RU" sz="9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458040" y="64483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BA87065-FBA4-4642-A69D-BB594FB7404A}" type="slidenum">
              <a:rPr lang="ru-RU" sz="9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1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5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 rot="5400000">
            <a:off x="8690400" y="5824080"/>
            <a:ext cx="1409040" cy="22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900" b="0" strike="noStrike" spc="-1">
                <a:solidFill>
                  <a:srgbClr val="000000"/>
                </a:solidFill>
                <a:latin typeface="Calibri"/>
              </a:rPr>
              <a:t>© Copyright Showeet.com</a:t>
            </a:r>
            <a:endParaRPr lang="ru-RU" sz="9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0" y="6228000"/>
            <a:ext cx="9143640" cy="629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7091" y="0"/>
                </a:moveTo>
                <a:cubicBezTo>
                  <a:pt x="16950" y="0"/>
                  <a:pt x="16819" y="1095"/>
                  <a:pt x="16748" y="2888"/>
                </a:cubicBezTo>
                <a:lnTo>
                  <a:pt x="16401" y="11964"/>
                </a:lnTo>
                <a:cubicBezTo>
                  <a:pt x="16342" y="13428"/>
                  <a:pt x="16235" y="14345"/>
                  <a:pt x="16118" y="14345"/>
                </a:cubicBezTo>
                <a:lnTo>
                  <a:pt x="0" y="14345"/>
                </a:lnTo>
                <a:lnTo>
                  <a:pt x="0" y="21600"/>
                </a:lnTo>
                <a:lnTo>
                  <a:pt x="21595" y="21600"/>
                </a:lnTo>
                <a:lnTo>
                  <a:pt x="21595" y="14345"/>
                </a:lnTo>
                <a:lnTo>
                  <a:pt x="21600" y="14"/>
                </a:lnTo>
                <a:lnTo>
                  <a:pt x="17091" y="14"/>
                </a:lnTo>
                <a:close/>
              </a:path>
            </a:pathLst>
          </a:custGeom>
          <a:solidFill>
            <a:srgbClr val="49CEE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PlaceHolder 3"/>
          <p:cNvSpPr>
            <a:spLocks noGrp="1"/>
          </p:cNvSpPr>
          <p:nvPr>
            <p:ph type="title"/>
          </p:nvPr>
        </p:nvSpPr>
        <p:spPr>
          <a:xfrm>
            <a:off x="1871640" y="365040"/>
            <a:ext cx="66434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3300" b="1" strike="noStrike" cap="all" spc="-1">
                <a:solidFill>
                  <a:srgbClr val="404040"/>
                </a:solidFill>
                <a:latin typeface="Calibri"/>
              </a:rPr>
              <a:t>Click to edit Master title style</a:t>
            </a:r>
            <a:endParaRPr lang="fr-FR" sz="3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628560" y="2061000"/>
            <a:ext cx="7886520" cy="3888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100" b="0" strike="noStrike" spc="-1">
                <a:solidFill>
                  <a:srgbClr val="000000"/>
                </a:solidFill>
                <a:latin typeface="Calibri"/>
              </a:rPr>
              <a:t>Edit Master text styles</a:t>
            </a:r>
          </a:p>
          <a:p>
            <a:pPr marL="514440" lvl="1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857160" lvl="2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fr-FR" sz="15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200240" lvl="3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1542960" lvl="4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90" name="PlaceHolder 5"/>
          <p:cNvSpPr>
            <a:spLocks noGrp="1"/>
          </p:cNvSpPr>
          <p:nvPr>
            <p:ph type="dt"/>
          </p:nvPr>
        </p:nvSpPr>
        <p:spPr>
          <a:xfrm>
            <a:off x="628560" y="624060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900" b="0" strike="noStrike" spc="-1">
                <a:solidFill>
                  <a:srgbClr val="8B8B8B"/>
                </a:solidFill>
                <a:latin typeface="Calibri"/>
              </a:rPr>
              <a:t>Your Date</a:t>
            </a:r>
            <a:endParaRPr lang="ru-RU" sz="900" b="0" strike="noStrike" spc="-1">
              <a:latin typeface="Times New Roman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ftr"/>
          </p:nvPr>
        </p:nvSpPr>
        <p:spPr>
          <a:xfrm>
            <a:off x="3029040" y="6240600"/>
            <a:ext cx="3085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strike="noStrike" spc="-1">
                <a:solidFill>
                  <a:srgbClr val="8B8B8B"/>
                </a:solidFill>
                <a:latin typeface="Calibri"/>
              </a:rPr>
              <a:t>Your Footer</a:t>
            </a:r>
            <a:endParaRPr lang="ru-RU" sz="900" b="0" strike="noStrike" spc="-1">
              <a:latin typeface="Times New Roman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 type="sldNum"/>
          </p:nvPr>
        </p:nvSpPr>
        <p:spPr>
          <a:xfrm>
            <a:off x="6458040" y="638460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0BC903B-D8CB-48FC-8C66-A20C56B1443B}" type="slidenum">
              <a:rPr lang="ru-RU" sz="900" b="0" strike="noStrike" spc="-1">
                <a:solidFill>
                  <a:srgbClr val="A8A8A8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93" name="PlaceHolder 8"/>
          <p:cNvSpPr>
            <a:spLocks noGrp="1"/>
          </p:cNvSpPr>
          <p:nvPr>
            <p:ph type="body"/>
          </p:nvPr>
        </p:nvSpPr>
        <p:spPr>
          <a:xfrm>
            <a:off x="-585360" y="-230760"/>
            <a:ext cx="2456640" cy="40690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ts val="751"/>
              </a:spcBef>
            </a:pPr>
            <a:r>
              <a:rPr lang="fr-FR" sz="10350" b="1" strike="noStrike" spc="-1">
                <a:solidFill>
                  <a:srgbClr val="49CEEF"/>
                </a:solidFill>
                <a:latin typeface="Arial Black"/>
              </a:rPr>
              <a:t>00</a:t>
            </a:r>
            <a:endParaRPr lang="fr-FR" sz="10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CustomShape 9"/>
          <p:cNvSpPr/>
          <p:nvPr/>
        </p:nvSpPr>
        <p:spPr>
          <a:xfrm>
            <a:off x="845640" y="1343160"/>
            <a:ext cx="672840" cy="993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 rot="5400000">
            <a:off x="8690400" y="5824080"/>
            <a:ext cx="1409040" cy="22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900" b="0" strike="noStrike" spc="-1">
                <a:solidFill>
                  <a:srgbClr val="000000"/>
                </a:solidFill>
                <a:latin typeface="Calibri"/>
              </a:rPr>
              <a:t>© Copyright Showeet.com</a:t>
            </a:r>
            <a:endParaRPr lang="ru-RU" sz="900" b="0" strike="noStrike" spc="-1">
              <a:latin typeface="Arial"/>
            </a:endParaRPr>
          </a:p>
        </p:txBody>
      </p:sp>
      <p:sp>
        <p:nvSpPr>
          <p:cNvPr id="308" name="CustomShape 2"/>
          <p:cNvSpPr/>
          <p:nvPr/>
        </p:nvSpPr>
        <p:spPr>
          <a:xfrm>
            <a:off x="0" y="6228000"/>
            <a:ext cx="9143640" cy="629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7091" y="0"/>
                </a:moveTo>
                <a:cubicBezTo>
                  <a:pt x="16950" y="0"/>
                  <a:pt x="16819" y="1095"/>
                  <a:pt x="16748" y="2888"/>
                </a:cubicBezTo>
                <a:lnTo>
                  <a:pt x="16401" y="11964"/>
                </a:lnTo>
                <a:cubicBezTo>
                  <a:pt x="16342" y="13428"/>
                  <a:pt x="16235" y="14345"/>
                  <a:pt x="16118" y="14345"/>
                </a:cubicBezTo>
                <a:lnTo>
                  <a:pt x="0" y="14345"/>
                </a:lnTo>
                <a:lnTo>
                  <a:pt x="0" y="21600"/>
                </a:lnTo>
                <a:lnTo>
                  <a:pt x="21595" y="21600"/>
                </a:lnTo>
                <a:lnTo>
                  <a:pt x="21595" y="14345"/>
                </a:lnTo>
                <a:lnTo>
                  <a:pt x="21600" y="14"/>
                </a:lnTo>
                <a:lnTo>
                  <a:pt x="17091" y="14"/>
                </a:lnTo>
                <a:close/>
              </a:path>
            </a:pathLst>
          </a:custGeom>
          <a:solidFill>
            <a:srgbClr val="49CEE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5652000" y="-30600"/>
            <a:ext cx="3491640" cy="53384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310" name="PlaceHolder 4"/>
          <p:cNvSpPr>
            <a:spLocks noGrp="1"/>
          </p:cNvSpPr>
          <p:nvPr>
            <p:ph type="title"/>
          </p:nvPr>
        </p:nvSpPr>
        <p:spPr>
          <a:xfrm>
            <a:off x="1871640" y="365040"/>
            <a:ext cx="414720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3300" b="1" strike="noStrike" cap="all" spc="-1">
                <a:solidFill>
                  <a:srgbClr val="404040"/>
                </a:solidFill>
                <a:latin typeface="Calibri"/>
              </a:rPr>
              <a:t>Click to edit Master title style</a:t>
            </a:r>
            <a:endParaRPr lang="fr-FR" sz="3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1" name="PlaceHolder 5"/>
          <p:cNvSpPr>
            <a:spLocks noGrp="1"/>
          </p:cNvSpPr>
          <p:nvPr>
            <p:ph type="body"/>
          </p:nvPr>
        </p:nvSpPr>
        <p:spPr>
          <a:xfrm>
            <a:off x="628560" y="2055960"/>
            <a:ext cx="5390280" cy="38930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100" b="0" strike="noStrike" spc="-1">
                <a:solidFill>
                  <a:srgbClr val="000000"/>
                </a:solidFill>
                <a:latin typeface="Calibri"/>
              </a:rPr>
              <a:t>Edit Master text styles</a:t>
            </a:r>
          </a:p>
          <a:p>
            <a:pPr marL="514440" lvl="1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857160" lvl="2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fr-FR" sz="15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200240" lvl="3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1542960" lvl="4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312" name="PlaceHolder 6"/>
          <p:cNvSpPr>
            <a:spLocks noGrp="1"/>
          </p:cNvSpPr>
          <p:nvPr>
            <p:ph type="dt"/>
          </p:nvPr>
        </p:nvSpPr>
        <p:spPr>
          <a:xfrm>
            <a:off x="628560" y="624168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900" b="0" strike="noStrike" spc="-1">
                <a:solidFill>
                  <a:srgbClr val="8B8B8B"/>
                </a:solidFill>
                <a:latin typeface="Calibri"/>
              </a:rPr>
              <a:t>Your Date</a:t>
            </a:r>
            <a:endParaRPr lang="ru-RU" sz="900" b="0" strike="noStrike" spc="-1">
              <a:latin typeface="Times New Roman"/>
            </a:endParaRPr>
          </a:p>
        </p:txBody>
      </p:sp>
      <p:sp>
        <p:nvSpPr>
          <p:cNvPr id="313" name="PlaceHolder 7"/>
          <p:cNvSpPr>
            <a:spLocks noGrp="1"/>
          </p:cNvSpPr>
          <p:nvPr>
            <p:ph type="ftr"/>
          </p:nvPr>
        </p:nvSpPr>
        <p:spPr>
          <a:xfrm>
            <a:off x="3029040" y="6241680"/>
            <a:ext cx="3085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strike="noStrike" spc="-1">
                <a:solidFill>
                  <a:srgbClr val="8B8B8B"/>
                </a:solidFill>
                <a:latin typeface="Calibri"/>
              </a:rPr>
              <a:t>Your Footer</a:t>
            </a:r>
            <a:endParaRPr lang="ru-RU" sz="900" b="0" strike="noStrike" spc="-1">
              <a:latin typeface="Times New Roman"/>
            </a:endParaRPr>
          </a:p>
        </p:txBody>
      </p:sp>
      <p:sp>
        <p:nvSpPr>
          <p:cNvPr id="314" name="PlaceHolder 8"/>
          <p:cNvSpPr>
            <a:spLocks noGrp="1"/>
          </p:cNvSpPr>
          <p:nvPr>
            <p:ph type="body"/>
          </p:nvPr>
        </p:nvSpPr>
        <p:spPr>
          <a:xfrm>
            <a:off x="-585360" y="-230760"/>
            <a:ext cx="2456640" cy="40690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ts val="751"/>
              </a:spcBef>
            </a:pPr>
            <a:r>
              <a:rPr lang="fr-FR" sz="10350" b="1" strike="noStrike" spc="-1">
                <a:solidFill>
                  <a:srgbClr val="49CEEF"/>
                </a:solidFill>
                <a:latin typeface="Arial Black"/>
              </a:rPr>
              <a:t>00</a:t>
            </a:r>
            <a:endParaRPr lang="fr-FR" sz="10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5" name="CustomShape 9"/>
          <p:cNvSpPr/>
          <p:nvPr/>
        </p:nvSpPr>
        <p:spPr>
          <a:xfrm>
            <a:off x="845640" y="1343160"/>
            <a:ext cx="672840" cy="993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6" name="PlaceHolder 10"/>
          <p:cNvSpPr>
            <a:spLocks noGrp="1"/>
          </p:cNvSpPr>
          <p:nvPr>
            <p:ph type="sldNum"/>
          </p:nvPr>
        </p:nvSpPr>
        <p:spPr>
          <a:xfrm>
            <a:off x="6458040" y="638460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A78F807-68B7-4F0D-AE1F-C4BF399858C0}" type="slidenum">
              <a:rPr lang="ru-RU" sz="900" b="0" strike="noStrike" spc="-1">
                <a:solidFill>
                  <a:srgbClr val="A8A8A8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ustomShape 1"/>
          <p:cNvSpPr/>
          <p:nvPr/>
        </p:nvSpPr>
        <p:spPr>
          <a:xfrm rot="5400000">
            <a:off x="8690400" y="5824080"/>
            <a:ext cx="1409040" cy="22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900" b="0" strike="noStrike" spc="-1">
                <a:solidFill>
                  <a:srgbClr val="000000"/>
                </a:solidFill>
                <a:latin typeface="Calibri"/>
              </a:rPr>
              <a:t>© Copyright Showeet.com</a:t>
            </a:r>
            <a:endParaRPr lang="ru-RU" sz="900" b="0" strike="noStrike" spc="-1">
              <a:latin typeface="Arial"/>
            </a:endParaRPr>
          </a:p>
        </p:txBody>
      </p:sp>
      <p:sp>
        <p:nvSpPr>
          <p:cNvPr id="354" name="CustomShape 2"/>
          <p:cNvSpPr/>
          <p:nvPr/>
        </p:nvSpPr>
        <p:spPr>
          <a:xfrm>
            <a:off x="0" y="6228000"/>
            <a:ext cx="9143640" cy="629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7091" y="0"/>
                </a:moveTo>
                <a:cubicBezTo>
                  <a:pt x="16950" y="0"/>
                  <a:pt x="16819" y="1095"/>
                  <a:pt x="16748" y="2888"/>
                </a:cubicBezTo>
                <a:lnTo>
                  <a:pt x="16401" y="11964"/>
                </a:lnTo>
                <a:cubicBezTo>
                  <a:pt x="16342" y="13428"/>
                  <a:pt x="16235" y="14345"/>
                  <a:pt x="16118" y="14345"/>
                </a:cubicBezTo>
                <a:lnTo>
                  <a:pt x="0" y="14345"/>
                </a:lnTo>
                <a:lnTo>
                  <a:pt x="0" y="21600"/>
                </a:lnTo>
                <a:lnTo>
                  <a:pt x="21595" y="21600"/>
                </a:lnTo>
                <a:lnTo>
                  <a:pt x="21595" y="14345"/>
                </a:lnTo>
                <a:lnTo>
                  <a:pt x="21600" y="14"/>
                </a:lnTo>
                <a:lnTo>
                  <a:pt x="17091" y="14"/>
                </a:lnTo>
                <a:close/>
              </a:path>
            </a:pathLst>
          </a:custGeom>
          <a:solidFill>
            <a:srgbClr val="49CEE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PlaceHolder 3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3300" b="1" strike="noStrike" cap="all" spc="-1">
                <a:solidFill>
                  <a:srgbClr val="404040"/>
                </a:solidFill>
                <a:latin typeface="Calibri"/>
              </a:rPr>
              <a:t>Click to edit Master title style</a:t>
            </a:r>
            <a:endParaRPr lang="fr-FR" sz="3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 type="body"/>
          </p:nvPr>
        </p:nvSpPr>
        <p:spPr>
          <a:xfrm>
            <a:off x="628560" y="2061000"/>
            <a:ext cx="7886520" cy="3888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100" b="0" strike="noStrike" spc="-1">
                <a:solidFill>
                  <a:srgbClr val="000000"/>
                </a:solidFill>
                <a:latin typeface="Calibri"/>
              </a:rPr>
              <a:t>Edit Master text styles</a:t>
            </a:r>
          </a:p>
          <a:p>
            <a:pPr marL="514440" lvl="1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857160" lvl="2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fr-FR" sz="15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200240" lvl="3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1542960" lvl="4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357" name="PlaceHolder 5"/>
          <p:cNvSpPr>
            <a:spLocks noGrp="1"/>
          </p:cNvSpPr>
          <p:nvPr>
            <p:ph type="dt"/>
          </p:nvPr>
        </p:nvSpPr>
        <p:spPr>
          <a:xfrm>
            <a:off x="628560" y="623736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900" b="0" strike="noStrike" spc="-1">
                <a:solidFill>
                  <a:srgbClr val="8B8B8B"/>
                </a:solidFill>
                <a:latin typeface="Calibri"/>
              </a:rPr>
              <a:t>Your Date</a:t>
            </a:r>
            <a:endParaRPr lang="ru-RU" sz="900" b="0" strike="noStrike" spc="-1">
              <a:latin typeface="Times New Roman"/>
            </a:endParaRPr>
          </a:p>
        </p:txBody>
      </p:sp>
      <p:sp>
        <p:nvSpPr>
          <p:cNvPr id="358" name="PlaceHolder 6"/>
          <p:cNvSpPr>
            <a:spLocks noGrp="1"/>
          </p:cNvSpPr>
          <p:nvPr>
            <p:ph type="ftr"/>
          </p:nvPr>
        </p:nvSpPr>
        <p:spPr>
          <a:xfrm>
            <a:off x="3029040" y="6237360"/>
            <a:ext cx="3085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strike="noStrike" spc="-1">
                <a:solidFill>
                  <a:srgbClr val="8B8B8B"/>
                </a:solidFill>
                <a:latin typeface="Calibri"/>
              </a:rPr>
              <a:t>Your Footer</a:t>
            </a:r>
            <a:endParaRPr lang="ru-RU" sz="900" b="0" strike="noStrike" spc="-1">
              <a:latin typeface="Times New Roman"/>
            </a:endParaRPr>
          </a:p>
        </p:txBody>
      </p:sp>
      <p:sp>
        <p:nvSpPr>
          <p:cNvPr id="359" name="PlaceHolder 7"/>
          <p:cNvSpPr>
            <a:spLocks noGrp="1"/>
          </p:cNvSpPr>
          <p:nvPr>
            <p:ph type="sldNum"/>
          </p:nvPr>
        </p:nvSpPr>
        <p:spPr>
          <a:xfrm>
            <a:off x="6458040" y="638460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6462281-414C-45D0-95FD-E95E534C806C}" type="slidenum">
              <a:rPr lang="ru-RU" sz="900" b="0" strike="noStrike" spc="-1">
                <a:solidFill>
                  <a:srgbClr val="A8A8A8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pado.ru/obuchenie/kpk/osnovy-finansovoy-gramotnosti-modul-3-7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4" Type="http://schemas.openxmlformats.org/officeDocument/2006/relationships/hyperlink" Target="http://sad65.ru/vizitnaya-kartochka/nashi-2-korpus/nikolaeva-elena-vladimirovn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r.ru/" TargetMode="External"/><Relationship Id="rId7" Type="http://schemas.openxmlformats.org/officeDocument/2006/relationships/hyperlink" Target="https://library.mmco-expo.ru/program/-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6" Type="http://schemas.openxmlformats.org/officeDocument/2006/relationships/hyperlink" Target="https://library.mmco-expo.ru/program/vozmozhnosti-i-potrebnosti-finansovogo-prosveshcheniya-v-detskom-sadu" TargetMode="External"/><Relationship Id="rId5" Type="http://schemas.openxmlformats.org/officeDocument/2006/relationships/hyperlink" Target="https://vashifinancy.ru/materials-portal/" TargetMode="External"/><Relationship Id="rId4" Type="http://schemas.openxmlformats.org/officeDocument/2006/relationships/hyperlink" Target="mailto:fingramota@cbr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TextShape 1"/>
          <p:cNvSpPr txBox="1"/>
          <p:nvPr/>
        </p:nvSpPr>
        <p:spPr>
          <a:xfrm>
            <a:off x="395640" y="2925000"/>
            <a:ext cx="8280720" cy="158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1000" lnSpcReduction="10000"/>
          </a:bodyPr>
          <a:lstStyle/>
          <a:p>
            <a:pPr algn="ctr">
              <a:lnSpc>
                <a:spcPct val="90000"/>
              </a:lnSpc>
            </a:pPr>
            <a:r>
              <a:rPr lang="ru-RU" sz="4500" b="1" strike="noStrike" cap="all" spc="-1" dirty="0" smtClean="0">
                <a:solidFill>
                  <a:srgbClr val="FFFFFF"/>
                </a:solidFill>
                <a:latin typeface="Times New Roman"/>
              </a:rPr>
              <a:t>Формирование предпосылок</a:t>
            </a:r>
            <a:r>
              <a:rPr lang="fr-FR" sz="4500" b="1" strike="noStrike" cap="all" spc="-1" dirty="0" smtClean="0">
                <a:solidFill>
                  <a:srgbClr val="FFFFFF"/>
                </a:solidFill>
                <a:latin typeface="Times New Roman"/>
              </a:rPr>
              <a:t> </a:t>
            </a:r>
            <a:r>
              <a:rPr lang="fr-FR" sz="4500" b="1" strike="noStrike" cap="all" spc="-1" dirty="0">
                <a:solidFill>
                  <a:srgbClr val="FFFFFF"/>
                </a:solidFill>
                <a:latin typeface="Times New Roman"/>
              </a:rPr>
              <a:t>Финансовой грамотности детей дошкольного возраста</a:t>
            </a:r>
            <a:endParaRPr lang="fr-FR" sz="45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3" name="TextShape 2"/>
          <p:cNvSpPr txBox="1"/>
          <p:nvPr/>
        </p:nvSpPr>
        <p:spPr>
          <a:xfrm>
            <a:off x="110836" y="4973782"/>
            <a:ext cx="9032804" cy="176721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  <a:spcBef>
                <a:spcPts val="751"/>
              </a:spcBef>
            </a:pPr>
            <a:r>
              <a:rPr lang="ru-RU" sz="1200" b="1" strike="noStrike" cap="all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000" b="1" strike="noStrike" cap="all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sz="1000" b="1" strike="noStrike" cap="all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заведующего по </a:t>
            </a:r>
            <a:r>
              <a:rPr lang="ru-RU" sz="1000" b="1" strike="noStrike" cap="all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ВМР </a:t>
            </a:r>
          </a:p>
          <a:p>
            <a:pPr algn="r">
              <a:lnSpc>
                <a:spcPct val="90000"/>
              </a:lnSpc>
              <a:spcBef>
                <a:spcPts val="751"/>
              </a:spcBef>
            </a:pPr>
            <a:r>
              <a:rPr lang="ru-RU" sz="1000" b="1" strike="noStrike" cap="all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д/с № 65 города Тюмени</a:t>
            </a:r>
            <a:endParaRPr lang="ru-RU" sz="1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90000"/>
              </a:lnSpc>
              <a:spcBef>
                <a:spcPts val="751"/>
              </a:spcBef>
            </a:pPr>
            <a:r>
              <a:rPr lang="ru-RU" sz="1000" b="1" strike="noStrike" cap="all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Сергеевна </a:t>
            </a:r>
            <a:r>
              <a:rPr lang="ru-RU" sz="1000" b="1" strike="noStrike" cap="all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Кочурова</a:t>
            </a:r>
            <a:endParaRPr lang="ru-RU" sz="1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90000"/>
              </a:lnSpc>
              <a:spcBef>
                <a:spcPts val="751"/>
              </a:spcBef>
            </a:pPr>
            <a:r>
              <a:rPr lang="ru-RU" sz="1000" b="1" strike="noStrike" cap="all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endParaRPr lang="ru-RU" sz="1000" b="1" strike="noStrike" cap="all" spc="-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90000"/>
              </a:lnSpc>
              <a:spcBef>
                <a:spcPts val="751"/>
              </a:spcBef>
            </a:pPr>
            <a:r>
              <a:rPr lang="ru-RU" sz="1000" b="1" strike="noStrike" cap="all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  <a:r>
              <a:rPr lang="ru-RU" sz="1000" b="1" strike="noStrike" cap="all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д/с № 65 города Тюмени</a:t>
            </a:r>
            <a:endParaRPr lang="ru-RU" sz="1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90000"/>
              </a:lnSpc>
              <a:spcBef>
                <a:spcPts val="751"/>
              </a:spcBef>
            </a:pPr>
            <a:r>
              <a:rPr lang="ru-RU" sz="1000" b="1" strike="noStrike" cap="all" spc="-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Елена </a:t>
            </a:r>
            <a:r>
              <a:rPr lang="ru-RU" sz="1000" b="1" strike="noStrike" cap="all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Владимировна Николаева</a:t>
            </a: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ru-RU" sz="1000" b="1" cap="all" spc="-1" dirty="0" smtClean="0">
                <a:solidFill>
                  <a:srgbClr val="000000"/>
                </a:solidFill>
                <a:latin typeface="Times New Roman"/>
                <a:ea typeface="Microsoft YaHei"/>
              </a:rPr>
              <a:t>Г. Тюмень, 2022</a:t>
            </a:r>
            <a:r>
              <a:rPr lang="ru-RU" sz="1000" b="1" strike="noStrike" cap="all" spc="-1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3838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1" descr="Описание: GERB-B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" t="26859"/>
          <a:stretch>
            <a:fillRect/>
          </a:stretch>
        </p:blipFill>
        <p:spPr bwMode="auto">
          <a:xfrm>
            <a:off x="4169465" y="319239"/>
            <a:ext cx="741971" cy="80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144299"/>
            <a:ext cx="9143640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детский сад №65 города Тюмени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(МАДОУ д/с №65 города Тюмени)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560" y="750619"/>
            <a:ext cx="7886520" cy="553998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387927" y="914675"/>
            <a:ext cx="8520546" cy="1661993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Обучение азам финансовой грамотности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проводится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через 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игровую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деятельность:           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настольные игры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ролевые игры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xn----7sbivtgceq0a4l.xn--p1ai/wp-content/uploads/igry-1024x6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9989" y="2568306"/>
            <a:ext cx="5641143" cy="3421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182" y="0"/>
            <a:ext cx="7853898" cy="1076214"/>
          </a:xfrm>
        </p:spPr>
        <p:txBody>
          <a:bodyPr/>
          <a:lstStyle/>
          <a:p>
            <a:pPr algn="ctr"/>
            <a:r>
              <a:rPr lang="ru-RU" sz="2800" b="1" spc="-1" dirty="0" smtClean="0">
                <a:solidFill>
                  <a:srgbClr val="000000"/>
                </a:solidFill>
                <a:latin typeface="Times New Roman"/>
              </a:rPr>
              <a:t>Дидактические игры</a:t>
            </a:r>
            <a:r>
              <a:rPr lang="ru-RU" spc="-1" dirty="0" smtClean="0"/>
              <a:t/>
            </a:r>
            <a:br>
              <a:rPr lang="ru-RU" spc="-1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28560" y="2603262"/>
            <a:ext cx="7886520" cy="793038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endParaRPr lang="ru-RU" dirty="0"/>
          </a:p>
        </p:txBody>
      </p:sp>
      <p:pic>
        <p:nvPicPr>
          <p:cNvPr id="5" name="Picture 5"/>
          <p:cNvPicPr/>
          <p:nvPr/>
        </p:nvPicPr>
        <p:blipFill>
          <a:blip r:embed="rId2" cstate="print"/>
          <a:stretch/>
        </p:blipFill>
        <p:spPr>
          <a:xfrm>
            <a:off x="4895556" y="4178103"/>
            <a:ext cx="3849563" cy="1913207"/>
          </a:xfrm>
          <a:prstGeom prst="rect">
            <a:avLst/>
          </a:prstGeom>
          <a:ln>
            <a:noFill/>
          </a:ln>
        </p:spPr>
      </p:pic>
      <p:pic>
        <p:nvPicPr>
          <p:cNvPr id="6" name="Picture 2"/>
          <p:cNvPicPr/>
          <p:nvPr/>
        </p:nvPicPr>
        <p:blipFill>
          <a:blip r:embed="rId3" cstate="print"/>
          <a:stretch/>
        </p:blipFill>
        <p:spPr>
          <a:xfrm>
            <a:off x="530474" y="4149971"/>
            <a:ext cx="3802375" cy="1943806"/>
          </a:xfrm>
          <a:prstGeom prst="rect">
            <a:avLst/>
          </a:prstGeom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633046" y="6198988"/>
            <a:ext cx="81170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«Деньги и страны»                             «Разложи монеты и купюры»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/>
          <p:nvPr/>
        </p:nvPicPr>
        <p:blipFill>
          <a:blip r:embed="rId4" cstate="print"/>
          <a:stretch/>
        </p:blipFill>
        <p:spPr>
          <a:xfrm>
            <a:off x="295423" y="615515"/>
            <a:ext cx="3812343" cy="2929543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http://sad65.ru/upload/news/2020/09/orig_5168dcccef1e58e6b9ce37fb24dd6a5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8610" y="661182"/>
            <a:ext cx="4248442" cy="288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588493" y="3685735"/>
            <a:ext cx="1967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магазин»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235" y="491490"/>
            <a:ext cx="7886520" cy="672879"/>
          </a:xfrm>
        </p:spPr>
        <p:txBody>
          <a:bodyPr/>
          <a:lstStyle/>
          <a:p>
            <a:pPr algn="ctr"/>
            <a:r>
              <a:rPr lang="ru-RU" sz="2800" b="1" spc="-1" dirty="0" smtClean="0">
                <a:solidFill>
                  <a:srgbClr val="000000"/>
                </a:solidFill>
                <a:latin typeface="Times New Roman"/>
              </a:rPr>
              <a:t>Настольные игры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28560" y="2980551"/>
            <a:ext cx="7886520" cy="553998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Лото «Найди монеты и купюры»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pic>
        <p:nvPicPr>
          <p:cNvPr id="4" name="Picture 2"/>
          <p:cNvPicPr/>
          <p:nvPr/>
        </p:nvPicPr>
        <p:blipFill>
          <a:blip r:embed="rId2" cstate="print"/>
          <a:stretch/>
        </p:blipFill>
        <p:spPr>
          <a:xfrm>
            <a:off x="1053026" y="1072820"/>
            <a:ext cx="2518849" cy="1870406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tretch/>
        </p:blipFill>
        <p:spPr>
          <a:xfrm>
            <a:off x="4495800" y="1081453"/>
            <a:ext cx="3926352" cy="1804622"/>
          </a:xfrm>
          <a:prstGeom prst="rect">
            <a:avLst/>
          </a:prstGeom>
          <a:ln>
            <a:noFill/>
          </a:ln>
        </p:spPr>
      </p:pic>
      <p:pic>
        <p:nvPicPr>
          <p:cNvPr id="10242" name="Picture 2" descr="https://avatars.mds.yandex.net/i?id=db4d61784c5a5ac4ec587bcb5250cdf9-4538204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350" y="3338512"/>
            <a:ext cx="4229100" cy="3048001"/>
          </a:xfrm>
          <a:prstGeom prst="rect">
            <a:avLst/>
          </a:prstGeom>
          <a:noFill/>
        </p:spPr>
      </p:pic>
      <p:pic>
        <p:nvPicPr>
          <p:cNvPr id="10244" name="Picture 4" descr="Игра &quot;Азбука финансовой грамотности&quot; &quot;Доходы и расходы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4798" y="3276600"/>
            <a:ext cx="3282951" cy="3282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560" y="639822"/>
            <a:ext cx="7886520" cy="775597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Сюжетно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– ролевая игра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Ярмарочные гуляния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28560" y="5108750"/>
            <a:ext cx="7886520" cy="276999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Веселый скоморох зазывает всех детей на Ярмарку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tmndetsady.ru/upload/news/2020/09/orig_2461256448e5a55898ad9ac51f68d9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3532" y="1608408"/>
            <a:ext cx="6174886" cy="3329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orig_abee4a209ed01505b74c93836f17006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242" y="829994"/>
            <a:ext cx="4178106" cy="278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3" name="Picture 3" descr="orig_d9a8af5d1dd8f9089e7716a784588d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7084" y="822961"/>
            <a:ext cx="4167553" cy="277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4" name="Picture 4" descr="orig_ac075b7381441cdfbd089cc0930781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827" y="3807656"/>
            <a:ext cx="4178105" cy="271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0" y="298450"/>
            <a:ext cx="7886700" cy="331788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Ярмарочные гуляния </a:t>
            </a:r>
            <a:endParaRPr lang="ru-RU" sz="2400" dirty="0"/>
          </a:p>
        </p:txBody>
      </p:sp>
      <p:pic>
        <p:nvPicPr>
          <p:cNvPr id="97286" name="Picture 6" descr="http://tmndetsady.ru/upload/news/2020/09/orig_634c5a0de42f3644700ecce115c6df8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1701" y="3847513"/>
            <a:ext cx="4125351" cy="2693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696" y="0"/>
            <a:ext cx="7886520" cy="775597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Сюжетно – ролевая игра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«Супермаркет»</a:t>
            </a:r>
            <a:endParaRPr lang="ru-RU" sz="2800" dirty="0"/>
          </a:p>
        </p:txBody>
      </p:sp>
      <p:pic>
        <p:nvPicPr>
          <p:cNvPr id="5" name="Рисунок 4" descr="изображение_viber_2022-09-12_16-22-54-080.jpg"/>
          <p:cNvPicPr>
            <a:picLocks noChangeAspect="1"/>
          </p:cNvPicPr>
          <p:nvPr/>
        </p:nvPicPr>
        <p:blipFill>
          <a:blip r:embed="rId2" cstate="print"/>
          <a:srcRect b="14680"/>
          <a:stretch>
            <a:fillRect/>
          </a:stretch>
        </p:blipFill>
        <p:spPr>
          <a:xfrm>
            <a:off x="3191259" y="768976"/>
            <a:ext cx="2594950" cy="2952000"/>
          </a:xfrm>
          <a:prstGeom prst="rect">
            <a:avLst/>
          </a:prstGeom>
        </p:spPr>
      </p:pic>
      <p:pic>
        <p:nvPicPr>
          <p:cNvPr id="6" name="Рисунок 5" descr="изображение_viber_2022-09-12_16-23-20-2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791" y="3809188"/>
            <a:ext cx="3840000" cy="2880000"/>
          </a:xfrm>
          <a:prstGeom prst="rect">
            <a:avLst/>
          </a:prstGeom>
        </p:spPr>
      </p:pic>
      <p:pic>
        <p:nvPicPr>
          <p:cNvPr id="7" name="Рисунок 6" descr="изображение_viber_2022-09-12_16-23-47-6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6745" y="3809188"/>
            <a:ext cx="3840000" cy="2880000"/>
          </a:xfrm>
          <a:prstGeom prst="rect">
            <a:avLst/>
          </a:prstGeom>
        </p:spPr>
      </p:pic>
      <p:pic>
        <p:nvPicPr>
          <p:cNvPr id="4" name="Рисунок 3" descr="изображение_viber_2022-09-12_16-22-42-613.jpg"/>
          <p:cNvPicPr>
            <a:picLocks noChangeAspect="1"/>
          </p:cNvPicPr>
          <p:nvPr/>
        </p:nvPicPr>
        <p:blipFill>
          <a:blip r:embed="rId5" cstate="print"/>
          <a:srcRect t="10942" b="6997"/>
          <a:stretch>
            <a:fillRect/>
          </a:stretch>
        </p:blipFill>
        <p:spPr>
          <a:xfrm>
            <a:off x="5937563" y="731520"/>
            <a:ext cx="2697977" cy="2952000"/>
          </a:xfrm>
          <a:prstGeom prst="rect">
            <a:avLst/>
          </a:prstGeom>
        </p:spPr>
      </p:pic>
      <p:pic>
        <p:nvPicPr>
          <p:cNvPr id="8" name="Рисунок 7" descr="изображение_viber_2022-09-12_16-33-09-831.jpg"/>
          <p:cNvPicPr>
            <a:picLocks noChangeAspect="1"/>
          </p:cNvPicPr>
          <p:nvPr/>
        </p:nvPicPr>
        <p:blipFill>
          <a:blip r:embed="rId6" cstate="print"/>
          <a:srcRect l="12462" r="21692"/>
          <a:stretch>
            <a:fillRect/>
          </a:stretch>
        </p:blipFill>
        <p:spPr>
          <a:xfrm>
            <a:off x="422031" y="773724"/>
            <a:ext cx="2591704" cy="295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TextShape 1"/>
          <p:cNvSpPr txBox="1"/>
          <p:nvPr/>
        </p:nvSpPr>
        <p:spPr>
          <a:xfrm>
            <a:off x="628560" y="623736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900" b="0" strike="noStrike" spc="-1">
                <a:solidFill>
                  <a:srgbClr val="8B8B8B"/>
                </a:solidFill>
                <a:latin typeface="Calibri"/>
              </a:rPr>
              <a:t>Your Date</a:t>
            </a:r>
            <a:endParaRPr lang="ru-RU" sz="900" b="0" strike="noStrike" spc="-1">
              <a:latin typeface="Times New Roman"/>
            </a:endParaRPr>
          </a:p>
        </p:txBody>
      </p:sp>
      <p:sp>
        <p:nvSpPr>
          <p:cNvPr id="483" name="TextShape 2"/>
          <p:cNvSpPr txBox="1"/>
          <p:nvPr/>
        </p:nvSpPr>
        <p:spPr>
          <a:xfrm>
            <a:off x="3029040" y="623736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strike="noStrike" spc="-1">
                <a:solidFill>
                  <a:srgbClr val="8B8B8B"/>
                </a:solidFill>
                <a:latin typeface="Calibri"/>
              </a:rPr>
              <a:t>Your Footer</a:t>
            </a:r>
            <a:endParaRPr lang="ru-RU" sz="900" b="0" strike="noStrike" spc="-1">
              <a:latin typeface="Times New Roman"/>
            </a:endParaRPr>
          </a:p>
        </p:txBody>
      </p:sp>
      <p:sp>
        <p:nvSpPr>
          <p:cNvPr id="484" name="TextShape 3"/>
          <p:cNvSpPr txBox="1"/>
          <p:nvPr/>
        </p:nvSpPr>
        <p:spPr>
          <a:xfrm>
            <a:off x="6458040" y="638460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259A80B-34AB-475D-BCAE-F91B66353E60}" type="slidenum">
              <a:rPr lang="ru-RU" sz="900" b="0" strike="noStrike" spc="-1">
                <a:solidFill>
                  <a:srgbClr val="404040"/>
                </a:solidFill>
                <a:latin typeface="Calibri"/>
              </a:rPr>
              <a:pPr algn="r">
                <a:lnSpc>
                  <a:spcPct val="100000"/>
                </a:lnSpc>
              </a:pPr>
              <a:t>16</a:t>
            </a:fld>
            <a:endParaRPr lang="ru-RU" sz="900" b="0" strike="noStrike" spc="-1">
              <a:latin typeface="Times New Roman"/>
            </a:endParaRPr>
          </a:p>
        </p:txBody>
      </p:sp>
      <p:pic>
        <p:nvPicPr>
          <p:cNvPr id="485" name="Picture 5"/>
          <p:cNvPicPr/>
          <p:nvPr/>
        </p:nvPicPr>
        <p:blipFill>
          <a:blip r:embed="rId3" cstate="print"/>
          <a:stretch/>
        </p:blipFill>
        <p:spPr>
          <a:xfrm>
            <a:off x="1176851" y="1518900"/>
            <a:ext cx="6309709" cy="4137360"/>
          </a:xfrm>
          <a:prstGeom prst="rect">
            <a:avLst/>
          </a:prstGeom>
          <a:ln>
            <a:noFill/>
          </a:ln>
        </p:spPr>
      </p:pic>
      <p:sp>
        <p:nvSpPr>
          <p:cNvPr id="486" name="TextShape 4"/>
          <p:cNvSpPr txBox="1"/>
          <p:nvPr/>
        </p:nvSpPr>
        <p:spPr>
          <a:xfrm>
            <a:off x="1977480" y="432000"/>
            <a:ext cx="5438520" cy="653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ru-RU" sz="4000" b="1" strike="noStrike" spc="-1">
                <a:solidFill>
                  <a:srgbClr val="000000"/>
                </a:solidFill>
                <a:latin typeface="Times New Roman"/>
              </a:rPr>
              <a:t>Методические пособия</a:t>
            </a:r>
            <a:endParaRPr lang="ru-RU" sz="4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TextShape 1"/>
          <p:cNvSpPr txBox="1"/>
          <p:nvPr/>
        </p:nvSpPr>
        <p:spPr>
          <a:xfrm>
            <a:off x="395640" y="2925000"/>
            <a:ext cx="8280720" cy="158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1000" lnSpcReduction="10000"/>
          </a:bodyPr>
          <a:lstStyle/>
          <a:p>
            <a:pPr algn="ctr">
              <a:lnSpc>
                <a:spcPct val="90000"/>
              </a:lnSpc>
            </a:pPr>
            <a:r>
              <a:rPr lang="ru-RU" sz="4500" b="1" strike="noStrike" cap="all" spc="-1" dirty="0" smtClean="0">
                <a:solidFill>
                  <a:srgbClr val="FFFFFF"/>
                </a:solidFill>
                <a:latin typeface="Times New Roman"/>
              </a:rPr>
              <a:t>Формирование предпосылок</a:t>
            </a:r>
            <a:r>
              <a:rPr lang="fr-FR" sz="4500" b="1" strike="noStrike" cap="all" spc="-1" dirty="0" smtClean="0">
                <a:solidFill>
                  <a:srgbClr val="FFFFFF"/>
                </a:solidFill>
                <a:latin typeface="Times New Roman"/>
              </a:rPr>
              <a:t> </a:t>
            </a:r>
            <a:r>
              <a:rPr lang="fr-FR" sz="4500" b="1" strike="noStrike" cap="all" spc="-1" dirty="0">
                <a:solidFill>
                  <a:srgbClr val="FFFFFF"/>
                </a:solidFill>
                <a:latin typeface="Times New Roman"/>
              </a:rPr>
              <a:t>Финансовой грамотности детей дошкольного возраста</a:t>
            </a:r>
            <a:endParaRPr lang="fr-FR" sz="45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3" name="TextShape 2"/>
          <p:cNvSpPr txBox="1"/>
          <p:nvPr/>
        </p:nvSpPr>
        <p:spPr>
          <a:xfrm>
            <a:off x="110836" y="4973782"/>
            <a:ext cx="9032804" cy="176721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  <a:spcBef>
                <a:spcPts val="751"/>
              </a:spcBef>
            </a:pPr>
            <a:r>
              <a:rPr lang="ru-RU" sz="1200" b="1" strike="noStrike" cap="all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000" b="1" strike="noStrike" cap="all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sz="1000" b="1" strike="noStrike" cap="all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заведующего по </a:t>
            </a:r>
            <a:r>
              <a:rPr lang="ru-RU" sz="1000" b="1" strike="noStrike" cap="all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ВМР </a:t>
            </a:r>
          </a:p>
          <a:p>
            <a:pPr algn="r">
              <a:lnSpc>
                <a:spcPct val="90000"/>
              </a:lnSpc>
              <a:spcBef>
                <a:spcPts val="751"/>
              </a:spcBef>
            </a:pPr>
            <a:r>
              <a:rPr lang="ru-RU" sz="1000" b="1" strike="noStrike" cap="all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д/с № 65 города Тюмени</a:t>
            </a:r>
            <a:endParaRPr lang="ru-RU" sz="1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90000"/>
              </a:lnSpc>
              <a:spcBef>
                <a:spcPts val="751"/>
              </a:spcBef>
            </a:pPr>
            <a:r>
              <a:rPr lang="ru-RU" sz="1000" b="1" strike="noStrike" cap="all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Сергеевна </a:t>
            </a:r>
            <a:r>
              <a:rPr lang="ru-RU" sz="1000" b="1" strike="noStrike" cap="all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Кочурова</a:t>
            </a:r>
            <a:endParaRPr lang="ru-RU" sz="1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90000"/>
              </a:lnSpc>
              <a:spcBef>
                <a:spcPts val="751"/>
              </a:spcBef>
            </a:pPr>
            <a:r>
              <a:rPr lang="ru-RU" sz="1000" b="1" strike="noStrike" cap="all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endParaRPr lang="ru-RU" sz="1000" b="1" strike="noStrike" cap="all" spc="-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90000"/>
              </a:lnSpc>
              <a:spcBef>
                <a:spcPts val="751"/>
              </a:spcBef>
            </a:pPr>
            <a:r>
              <a:rPr lang="ru-RU" sz="1000" b="1" strike="noStrike" cap="all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  <a:r>
              <a:rPr lang="ru-RU" sz="1000" b="1" strike="noStrike" cap="all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д/с № 65 города Тюмени</a:t>
            </a:r>
            <a:endParaRPr lang="ru-RU" sz="1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90000"/>
              </a:lnSpc>
              <a:spcBef>
                <a:spcPts val="751"/>
              </a:spcBef>
            </a:pPr>
            <a:r>
              <a:rPr lang="ru-RU" sz="1000" b="1" strike="noStrike" cap="all" spc="-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Елена </a:t>
            </a:r>
            <a:r>
              <a:rPr lang="ru-RU" sz="1000" b="1" strike="noStrike" cap="all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Владимировна Николаева</a:t>
            </a: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ru-RU" sz="1000" b="1" cap="all" spc="-1" dirty="0" smtClean="0">
                <a:solidFill>
                  <a:srgbClr val="000000"/>
                </a:solidFill>
                <a:latin typeface="Times New Roman"/>
                <a:ea typeface="Microsoft YaHei"/>
              </a:rPr>
              <a:t>Г. Тюмень, 2022</a:t>
            </a:r>
            <a:r>
              <a:rPr lang="ru-RU" sz="1000" b="1" strike="noStrike" cap="all" spc="-1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3838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1" descr="Описание: GERB-B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" t="26859"/>
          <a:stretch>
            <a:fillRect/>
          </a:stretch>
        </p:blipFill>
        <p:spPr bwMode="auto">
          <a:xfrm>
            <a:off x="4169465" y="319239"/>
            <a:ext cx="741971" cy="80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144299"/>
            <a:ext cx="9143640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детский сад №65 города Тюмени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(МАДОУ д/с №65 города Тюмени)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06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extShape 1"/>
          <p:cNvSpPr txBox="1"/>
          <p:nvPr/>
        </p:nvSpPr>
        <p:spPr>
          <a:xfrm>
            <a:off x="395640" y="2781000"/>
            <a:ext cx="5719320" cy="194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6" name="TextShape 2"/>
          <p:cNvSpPr txBox="1"/>
          <p:nvPr/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7" name="TextShape 3"/>
          <p:cNvSpPr txBox="1"/>
          <p:nvPr/>
        </p:nvSpPr>
        <p:spPr>
          <a:xfrm>
            <a:off x="0" y="2749680"/>
            <a:ext cx="6601320" cy="358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ru-RU" sz="1800" b="0" strike="noStrike" spc="-1">
                <a:latin typeface="Arial"/>
              </a:rPr>
              <a:t>Стратегия повышения финансовой грамотности в </a:t>
            </a:r>
          </a:p>
          <a:p>
            <a:r>
              <a:rPr lang="ru-RU" sz="1800" b="0" strike="noStrike" spc="-1">
                <a:latin typeface="Arial"/>
              </a:rPr>
              <a:t>Российской Федерации на 2017–2023 годы, утвержденная </a:t>
            </a:r>
          </a:p>
          <a:p>
            <a:r>
              <a:rPr lang="ru-RU" sz="1800" b="0" strike="noStrike" spc="-1">
                <a:latin typeface="Arial"/>
              </a:rPr>
              <a:t>распоряжением Правительства Российской Федерации </a:t>
            </a:r>
          </a:p>
          <a:p>
            <a:r>
              <a:rPr lang="ru-RU" sz="1800" b="0" strike="noStrike" spc="-1">
                <a:latin typeface="Arial"/>
              </a:rPr>
              <a:t>от 25 сентября 2017 года № 2039-р, содержит определение </a:t>
            </a:r>
          </a:p>
          <a:p>
            <a:r>
              <a:rPr lang="ru-RU" sz="1800" b="0" strike="noStrike" spc="-1">
                <a:latin typeface="Arial"/>
              </a:rPr>
              <a:t>финансовой грамотности как результата процесса </a:t>
            </a:r>
          </a:p>
          <a:p>
            <a:r>
              <a:rPr lang="ru-RU" sz="1800" b="0" strike="noStrike" spc="-1">
                <a:latin typeface="Arial"/>
              </a:rPr>
              <a:t>финансового образования, который, в свою очередь, </a:t>
            </a:r>
          </a:p>
          <a:p>
            <a:r>
              <a:rPr lang="ru-RU" sz="1800" b="0" strike="noStrike" spc="-1">
                <a:latin typeface="Arial"/>
              </a:rPr>
              <a:t>определяется как сочетание осведомленности, знаний, </a:t>
            </a:r>
          </a:p>
          <a:p>
            <a:r>
              <a:rPr lang="ru-RU" sz="1800" b="0" strike="noStrike" spc="-1">
                <a:latin typeface="Arial"/>
              </a:rPr>
              <a:t>умений и поведенческих моделей, необходимых для </a:t>
            </a:r>
          </a:p>
          <a:p>
            <a:r>
              <a:rPr lang="ru-RU" sz="1800" b="0" strike="noStrike" spc="-1">
                <a:latin typeface="Arial"/>
              </a:rPr>
              <a:t>принятия успешных финансовых решений и, в конечном </a:t>
            </a:r>
          </a:p>
          <a:p>
            <a:r>
              <a:rPr lang="ru-RU" sz="1800" b="0" strike="noStrike" spc="-1">
                <a:latin typeface="Arial"/>
              </a:rPr>
              <a:t>итоге, для достижения финансового благосостояния.</a:t>
            </a:r>
          </a:p>
        </p:txBody>
      </p:sp>
      <p:sp>
        <p:nvSpPr>
          <p:cNvPr id="408" name="TextShape 4"/>
          <p:cNvSpPr txBox="1"/>
          <p:nvPr/>
        </p:nvSpPr>
        <p:spPr>
          <a:xfrm>
            <a:off x="169920" y="288000"/>
            <a:ext cx="8110080" cy="193753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ru-RU" sz="4000" b="1" strike="noStrike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повышения финансовой грамотности в Российской Федерации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extShape 1"/>
          <p:cNvSpPr txBox="1"/>
          <p:nvPr/>
        </p:nvSpPr>
        <p:spPr>
          <a:xfrm>
            <a:off x="467640" y="2025000"/>
            <a:ext cx="6480360" cy="38930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</a:pPr>
            <a:endParaRPr lang="fr-FR" sz="21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fr-FR" sz="21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6" name="TextShape 2"/>
          <p:cNvSpPr txBox="1"/>
          <p:nvPr/>
        </p:nvSpPr>
        <p:spPr>
          <a:xfrm>
            <a:off x="628560" y="624168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900" b="0" strike="noStrike" spc="-1">
                <a:solidFill>
                  <a:srgbClr val="8B8B8B"/>
                </a:solidFill>
                <a:latin typeface="Calibri"/>
              </a:rPr>
              <a:t>Your Date</a:t>
            </a:r>
            <a:endParaRPr lang="ru-RU" sz="900" b="0" strike="noStrike" spc="-1">
              <a:latin typeface="Times New Roman"/>
            </a:endParaRPr>
          </a:p>
        </p:txBody>
      </p:sp>
      <p:sp>
        <p:nvSpPr>
          <p:cNvPr id="427" name="TextShape 3"/>
          <p:cNvSpPr txBox="1"/>
          <p:nvPr/>
        </p:nvSpPr>
        <p:spPr>
          <a:xfrm>
            <a:off x="3029040" y="624168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strike="noStrike" spc="-1">
                <a:solidFill>
                  <a:srgbClr val="8B8B8B"/>
                </a:solidFill>
                <a:latin typeface="Calibri"/>
              </a:rPr>
              <a:t>Your Footer</a:t>
            </a:r>
            <a:endParaRPr lang="ru-RU" sz="900" b="0" strike="noStrike" spc="-1">
              <a:latin typeface="Times New Roman"/>
            </a:endParaRPr>
          </a:p>
        </p:txBody>
      </p:sp>
      <p:sp>
        <p:nvSpPr>
          <p:cNvPr id="428" name="TextShape 4"/>
          <p:cNvSpPr txBox="1"/>
          <p:nvPr/>
        </p:nvSpPr>
        <p:spPr>
          <a:xfrm>
            <a:off x="-585360" y="-230760"/>
            <a:ext cx="2456640" cy="1525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9" name="TextShape 5"/>
          <p:cNvSpPr txBox="1"/>
          <p:nvPr/>
        </p:nvSpPr>
        <p:spPr>
          <a:xfrm>
            <a:off x="6458040" y="638460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F4C86E0-F9BE-4050-A29E-8B7DB8777602}" type="slidenum">
              <a:rPr lang="ru-RU" sz="900" b="0" strike="noStrike" spc="-1">
                <a:solidFill>
                  <a:srgbClr val="404040"/>
                </a:solidFill>
                <a:latin typeface="Calibri"/>
              </a:rPr>
              <a:pPr algn="r">
                <a:lnSpc>
                  <a:spcPct val="100000"/>
                </a:lnSpc>
              </a:pPr>
              <a:t>3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430" name="CustomShape 6"/>
          <p:cNvSpPr/>
          <p:nvPr/>
        </p:nvSpPr>
        <p:spPr>
          <a:xfrm>
            <a:off x="7135920" y="774720"/>
            <a:ext cx="2007720" cy="5089320"/>
          </a:xfrm>
          <a:custGeom>
            <a:avLst/>
            <a:gdLst/>
            <a:ahLst/>
            <a:cxnLst/>
            <a:rect l="l" t="t" r="r" b="b"/>
            <a:pathLst>
              <a:path w="2007972" h="5089773">
                <a:moveTo>
                  <a:pt x="2007972" y="0"/>
                </a:moveTo>
                <a:lnTo>
                  <a:pt x="2007972" y="5089773"/>
                </a:lnTo>
                <a:lnTo>
                  <a:pt x="1840635" y="5046746"/>
                </a:lnTo>
                <a:cubicBezTo>
                  <a:pt x="774265" y="4715070"/>
                  <a:pt x="0" y="3720397"/>
                  <a:pt x="0" y="2544886"/>
                </a:cubicBezTo>
                <a:cubicBezTo>
                  <a:pt x="0" y="1369375"/>
                  <a:pt x="774265" y="374702"/>
                  <a:pt x="1840635" y="43027"/>
                </a:cubicBezTo>
                <a:close/>
              </a:path>
            </a:pathLst>
          </a:custGeom>
          <a:solidFill>
            <a:srgbClr val="4ACEE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1" name="TextShape 7"/>
          <p:cNvSpPr txBox="1"/>
          <p:nvPr/>
        </p:nvSpPr>
        <p:spPr>
          <a:xfrm>
            <a:off x="628560" y="733320"/>
            <a:ext cx="8090640" cy="644877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ru-RU" sz="3600" b="1" strike="noStrike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обеспечение</a:t>
            </a:r>
          </a:p>
        </p:txBody>
      </p:sp>
      <p:sp>
        <p:nvSpPr>
          <p:cNvPr id="432" name="TextShape 8"/>
          <p:cNvSpPr txBox="1"/>
          <p:nvPr/>
        </p:nvSpPr>
        <p:spPr>
          <a:xfrm>
            <a:off x="194040" y="2726173"/>
            <a:ext cx="6847920" cy="3137867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ru-RU" sz="1800" b="0" strike="noStrike" spc="-1" dirty="0" smtClean="0">
                <a:latin typeface="Arial"/>
              </a:rPr>
              <a:t>1. Распоряжение </a:t>
            </a:r>
            <a:r>
              <a:rPr lang="ru-RU" sz="1800" b="0" strike="noStrike" spc="-1" dirty="0">
                <a:latin typeface="Arial"/>
              </a:rPr>
              <a:t>Правительства РФ от 25 09 2017 № 2039 -р «Стратегия </a:t>
            </a:r>
            <a:r>
              <a:rPr lang="ru-RU" sz="1800" b="0" strike="noStrike" spc="-1" dirty="0" smtClean="0">
                <a:latin typeface="Arial"/>
              </a:rPr>
              <a:t> повышения </a:t>
            </a:r>
            <a:r>
              <a:rPr lang="ru-RU" sz="1800" b="0" strike="noStrike" spc="-1" dirty="0">
                <a:latin typeface="Arial"/>
              </a:rPr>
              <a:t>финансовой грамотности в Российской Федерации на 2017-2023 </a:t>
            </a:r>
            <a:r>
              <a:rPr lang="ru-RU" sz="1800" b="0" strike="noStrike" spc="-1" dirty="0" smtClean="0">
                <a:latin typeface="Arial"/>
              </a:rPr>
              <a:t> годы</a:t>
            </a:r>
            <a:r>
              <a:rPr lang="ru-RU" sz="1800" b="0" strike="noStrike" spc="-1" dirty="0">
                <a:latin typeface="Arial"/>
              </a:rPr>
              <a:t>»</a:t>
            </a:r>
          </a:p>
          <a:p>
            <a:r>
              <a:rPr lang="ru-RU" sz="1800" b="0" strike="noStrike" spc="-1" dirty="0" smtClean="0">
                <a:latin typeface="Arial"/>
              </a:rPr>
              <a:t>2. Федеральный </a:t>
            </a:r>
            <a:r>
              <a:rPr lang="ru-RU" sz="1800" b="0" strike="noStrike" spc="-1" dirty="0">
                <a:latin typeface="Arial"/>
              </a:rPr>
              <a:t>закон от 29.12.2012 № 273-ФЗ (ред. от 06.02.2020) «Об </a:t>
            </a:r>
            <a:r>
              <a:rPr lang="ru-RU" sz="1800" b="0" strike="noStrike" spc="-1" dirty="0" smtClean="0">
                <a:latin typeface="Arial"/>
              </a:rPr>
              <a:t> образовании </a:t>
            </a:r>
            <a:r>
              <a:rPr lang="ru-RU" sz="1800" b="0" strike="noStrike" spc="-1" dirty="0">
                <a:latin typeface="Arial"/>
              </a:rPr>
              <a:t>в Российской Федерации»</a:t>
            </a:r>
          </a:p>
          <a:p>
            <a:r>
              <a:rPr lang="ru-RU" sz="1800" b="0" strike="noStrike" spc="-1" dirty="0" smtClean="0">
                <a:latin typeface="Arial"/>
              </a:rPr>
              <a:t>3. Приказ </a:t>
            </a:r>
            <a:r>
              <a:rPr lang="ru-RU" sz="1800" b="0" strike="noStrike" spc="-1" dirty="0" err="1">
                <a:latin typeface="Arial"/>
              </a:rPr>
              <a:t>Минобрнауки</a:t>
            </a:r>
            <a:r>
              <a:rPr lang="ru-RU" sz="1800" b="0" strike="noStrike" spc="-1" dirty="0">
                <a:latin typeface="Arial"/>
              </a:rPr>
              <a:t> РФ от 17.10.2013 № 1155 (ред. от 21.01.2019) «Об </a:t>
            </a:r>
            <a:r>
              <a:rPr lang="ru-RU" sz="1800" b="0" strike="noStrike" spc="-1" dirty="0" smtClean="0">
                <a:latin typeface="Arial"/>
              </a:rPr>
              <a:t>утверждении государственного </a:t>
            </a:r>
            <a:r>
              <a:rPr lang="ru-RU" sz="1800" b="0" strike="noStrike" spc="-1" dirty="0">
                <a:latin typeface="Arial"/>
              </a:rPr>
              <a:t>образовательного стандарта </a:t>
            </a:r>
            <a:r>
              <a:rPr lang="ru-RU" sz="1800" b="0" strike="noStrike" spc="-1" dirty="0" smtClean="0">
                <a:latin typeface="Arial"/>
              </a:rPr>
              <a:t>дошкольного </a:t>
            </a:r>
            <a:r>
              <a:rPr lang="ru-RU" sz="1800" b="0" strike="noStrike" spc="-1" dirty="0">
                <a:latin typeface="Arial"/>
              </a:rPr>
              <a:t>образования»</a:t>
            </a:r>
          </a:p>
          <a:p>
            <a:r>
              <a:rPr lang="ru-RU" sz="1800" b="0" strike="noStrike" spc="-1" dirty="0" smtClean="0">
                <a:latin typeface="Arial"/>
              </a:rPr>
              <a:t>4. Распоряжение </a:t>
            </a:r>
            <a:r>
              <a:rPr lang="ru-RU" sz="1800" b="0" strike="noStrike" spc="-1" dirty="0">
                <a:latin typeface="Arial"/>
              </a:rPr>
              <a:t>Правительства РФ от 24.12.2013 </a:t>
            </a:r>
            <a:endParaRPr lang="ru-RU" sz="1800" b="0" strike="noStrike" spc="-1" dirty="0" smtClean="0">
              <a:latin typeface="Arial"/>
            </a:endParaRPr>
          </a:p>
          <a:p>
            <a:r>
              <a:rPr lang="ru-RU" sz="1800" b="0" strike="noStrike" spc="-1" dirty="0" smtClean="0">
                <a:latin typeface="Arial"/>
              </a:rPr>
              <a:t>№</a:t>
            </a:r>
            <a:r>
              <a:rPr lang="ru-RU" sz="1800" b="0" strike="noStrike" spc="-1" dirty="0">
                <a:latin typeface="Arial"/>
              </a:rPr>
              <a:t>2506-р “О концепции </a:t>
            </a:r>
            <a:r>
              <a:rPr lang="ru-RU" sz="1800" b="0" strike="noStrike" spc="-1" dirty="0" smtClean="0">
                <a:latin typeface="Arial"/>
              </a:rPr>
              <a:t>развития </a:t>
            </a:r>
            <a:r>
              <a:rPr lang="ru-RU" sz="1800" b="0" strike="noStrike" spc="-1" dirty="0">
                <a:latin typeface="Arial"/>
              </a:rPr>
              <a:t>математического образования в Российской Федерации”</a:t>
            </a:r>
          </a:p>
        </p:txBody>
      </p:sp>
    </p:spTree>
    <p:extLst>
      <p:ext uri="{BB962C8B-B14F-4D97-AF65-F5344CB8AC3E}">
        <p14:creationId xmlns:p14="http://schemas.microsoft.com/office/powerpoint/2010/main" val="361092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2479964" y="-269460"/>
            <a:ext cx="8949856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fr-FR" sz="5400" b="1" strike="noStrike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</a:t>
            </a:r>
          </a:p>
        </p:txBody>
      </p:sp>
      <p:sp>
        <p:nvSpPr>
          <p:cNvPr id="411" name="TextShape 3"/>
          <p:cNvSpPr txBox="1"/>
          <p:nvPr/>
        </p:nvSpPr>
        <p:spPr>
          <a:xfrm>
            <a:off x="628560" y="623736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900" b="0" strike="noStrike" spc="-1">
                <a:solidFill>
                  <a:srgbClr val="8B8B8B"/>
                </a:solidFill>
                <a:latin typeface="Calibri"/>
              </a:rPr>
              <a:t>Your Date</a:t>
            </a:r>
            <a:endParaRPr lang="ru-RU" sz="900" b="0" strike="noStrike" spc="-1">
              <a:latin typeface="Times New Roman"/>
            </a:endParaRPr>
          </a:p>
        </p:txBody>
      </p:sp>
      <p:sp>
        <p:nvSpPr>
          <p:cNvPr id="412" name="TextShape 4"/>
          <p:cNvSpPr txBox="1"/>
          <p:nvPr/>
        </p:nvSpPr>
        <p:spPr>
          <a:xfrm>
            <a:off x="3029040" y="623736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strike="noStrike" spc="-1">
                <a:solidFill>
                  <a:srgbClr val="8B8B8B"/>
                </a:solidFill>
                <a:latin typeface="Calibri"/>
              </a:rPr>
              <a:t>Your Footer</a:t>
            </a:r>
            <a:endParaRPr lang="ru-RU" sz="900" b="0" strike="noStrike" spc="-1">
              <a:latin typeface="Times New Roman"/>
            </a:endParaRPr>
          </a:p>
        </p:txBody>
      </p:sp>
      <p:sp>
        <p:nvSpPr>
          <p:cNvPr id="413" name="TextShape 5"/>
          <p:cNvSpPr txBox="1"/>
          <p:nvPr/>
        </p:nvSpPr>
        <p:spPr>
          <a:xfrm>
            <a:off x="6458040" y="638460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656F286-D51A-4BB8-983A-1FBECB0B59DD}" type="slidenum">
              <a:rPr lang="ru-RU" sz="900" b="0" strike="noStrike" spc="-1">
                <a:solidFill>
                  <a:srgbClr val="404040"/>
                </a:solidFill>
                <a:latin typeface="Calibri"/>
              </a:rPr>
              <a:pPr algn="r">
                <a:lnSpc>
                  <a:spcPct val="100000"/>
                </a:lnSpc>
              </a:pPr>
              <a:t>4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414" name="TextShape 6"/>
          <p:cNvSpPr txBox="1"/>
          <p:nvPr/>
        </p:nvSpPr>
        <p:spPr>
          <a:xfrm>
            <a:off x="568217" y="766636"/>
            <a:ext cx="3823494" cy="5353858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endParaRPr lang="ru-RU" sz="1800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образовательный стандарт </a:t>
            </a:r>
            <a:r>
              <a:rPr lang="ru-RU" sz="18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</a:t>
            </a:r>
            <a:r>
              <a:rPr lang="ru-RU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 задачу формирования общей культуры </a:t>
            </a:r>
            <a:r>
              <a:rPr lang="ru-RU" sz="18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 </a:t>
            </a:r>
            <a:r>
              <a:rPr lang="ru-RU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</a:p>
          <a:p>
            <a:endParaRPr lang="ru-RU" sz="1800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</a:t>
            </a:r>
            <a:r>
              <a:rPr lang="ru-RU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личности дошкольника характеризуется </a:t>
            </a:r>
            <a:r>
              <a:rPr lang="ru-RU" sz="18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наличием первичных </a:t>
            </a:r>
            <a:r>
              <a:rPr lang="ru-RU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об экономических категориях, </a:t>
            </a:r>
            <a:r>
              <a:rPr lang="ru-RU" sz="18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интеллектуальных и </a:t>
            </a:r>
            <a:r>
              <a:rPr lang="ru-RU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нравственных качествах (бережливость, рачительность, смекалка</a:t>
            </a:r>
            <a:r>
              <a:rPr lang="ru-RU" sz="18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трудолюбие</a:t>
            </a:r>
            <a:r>
              <a:rPr lang="ru-RU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умение планировать дела, осуждение жадности </a:t>
            </a:r>
            <a:r>
              <a:rPr lang="ru-RU" sz="18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расточительности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359" y="1760948"/>
            <a:ext cx="4220531" cy="33652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4800" b="1" strike="noStrike" spc="-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</a:t>
            </a:r>
            <a:endParaRPr lang="fr-FR" sz="4800" b="1" strike="noStrike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2" name="TextShape 2"/>
          <p:cNvSpPr txBox="1"/>
          <p:nvPr/>
        </p:nvSpPr>
        <p:spPr>
          <a:xfrm>
            <a:off x="628560" y="2061000"/>
            <a:ext cx="7886520" cy="38880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/>
          </a:bodyPr>
          <a:lstStyle/>
          <a:p>
            <a:pPr marL="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</a:pPr>
            <a:r>
              <a:rPr lang="fr-FR" sz="21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Масштабная популяризация успешных образовательных </a:t>
            </a:r>
            <a:r>
              <a:rPr lang="fr-FR" sz="2100" b="1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</a:t>
            </a:r>
            <a:r>
              <a:rPr lang="ru-RU" sz="2100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100" b="1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100" b="1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</a:pPr>
            <a:r>
              <a:rPr lang="fr-FR" sz="2100" b="1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Онлайн-курсы </a:t>
            </a:r>
            <a:r>
              <a:rPr lang="fr-FR" sz="21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 педагогов дошкольного </a:t>
            </a:r>
            <a:r>
              <a:rPr lang="fr-FR" sz="2100" b="1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2100" b="1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https://mpado.ru/obuchenie/kpk/osnovy-finansovoy-gramotnosti-modul-3-7</a:t>
            </a:r>
            <a:r>
              <a:rPr lang="en-US" sz="2100" b="1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2100" b="1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2100" b="1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</a:pPr>
            <a:r>
              <a:rPr lang="fr-FR" sz="21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онлайн-площадки для информационной и методической поддержки педагогов, внедряющих и использующих в практике своей работы программы и материалы по обучению финансовой </a:t>
            </a:r>
            <a:r>
              <a:rPr lang="fr-FR" sz="2100" b="1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</a:t>
            </a:r>
            <a:endParaRPr lang="ru-RU" sz="2100" b="1" strike="noStrike" spc="-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</a:pPr>
            <a:endParaRPr lang="fr-FR" sz="2100" b="1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</a:pPr>
            <a:r>
              <a:rPr lang="fr-FR" sz="21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fr-FR" sz="2100" b="1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100" b="1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fr-FR" sz="2100" b="1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нка </a:t>
            </a:r>
            <a:r>
              <a:rPr lang="fr-FR" sz="21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</a:t>
            </a:r>
            <a:r>
              <a:rPr lang="fr-FR" sz="2100" b="1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разработок</a:t>
            </a:r>
            <a:r>
              <a:rPr lang="ru-RU" sz="2100" b="1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b="1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sz="2100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2100" b="1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sad65.ru/vizitnaya-kartochka/nashi-2-korpus/nikolaeva-elena-vladimirovna</a:t>
            </a:r>
            <a:r>
              <a:rPr lang="ru-RU" sz="2100" b="1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fr-FR" sz="2100" b="1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3" name="TextShape 3"/>
          <p:cNvSpPr txBox="1"/>
          <p:nvPr/>
        </p:nvSpPr>
        <p:spPr>
          <a:xfrm>
            <a:off x="628560" y="623736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900" b="0" strike="noStrike" spc="-1">
                <a:solidFill>
                  <a:srgbClr val="8B8B8B"/>
                </a:solidFill>
                <a:latin typeface="Calibri"/>
              </a:rPr>
              <a:t>Your Date</a:t>
            </a:r>
            <a:endParaRPr lang="ru-RU" sz="900" b="0" strike="noStrike" spc="-1">
              <a:latin typeface="Times New Roman"/>
            </a:endParaRPr>
          </a:p>
        </p:txBody>
      </p:sp>
      <p:sp>
        <p:nvSpPr>
          <p:cNvPr id="444" name="TextShape 4"/>
          <p:cNvSpPr txBox="1"/>
          <p:nvPr/>
        </p:nvSpPr>
        <p:spPr>
          <a:xfrm>
            <a:off x="3029040" y="623736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strike="noStrike" spc="-1">
                <a:solidFill>
                  <a:srgbClr val="8B8B8B"/>
                </a:solidFill>
                <a:latin typeface="Calibri"/>
              </a:rPr>
              <a:t>Your Footer</a:t>
            </a:r>
            <a:endParaRPr lang="ru-RU" sz="900" b="0" strike="noStrike" spc="-1">
              <a:latin typeface="Times New Roman"/>
            </a:endParaRPr>
          </a:p>
        </p:txBody>
      </p:sp>
      <p:sp>
        <p:nvSpPr>
          <p:cNvPr id="445" name="TextShape 5"/>
          <p:cNvSpPr txBox="1"/>
          <p:nvPr/>
        </p:nvSpPr>
        <p:spPr>
          <a:xfrm>
            <a:off x="6458040" y="638460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F69536B-5015-4E55-8E6C-6DCC0D2C423D}" type="slidenum">
              <a:rPr lang="ru-RU" sz="900" b="0" strike="noStrike" spc="-1">
                <a:solidFill>
                  <a:srgbClr val="404040"/>
                </a:solidFill>
                <a:latin typeface="Calibri"/>
              </a:rPr>
              <a:pPr algn="r">
                <a:lnSpc>
                  <a:spcPct val="100000"/>
                </a:lnSpc>
              </a:pPr>
              <a:t>5</a:t>
            </a:fld>
            <a:endParaRPr lang="ru-RU" sz="9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TextShape 2"/>
          <p:cNvSpPr txBox="1"/>
          <p:nvPr/>
        </p:nvSpPr>
        <p:spPr>
          <a:xfrm>
            <a:off x="368640" y="337587"/>
            <a:ext cx="7886520" cy="5256273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0" algn="ctr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</a:pPr>
            <a:r>
              <a:rPr lang="fr-FR" sz="2100" b="1" strike="noStrike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условия, </a:t>
            </a:r>
            <a:r>
              <a:rPr lang="fr-FR" sz="2100" b="1" strike="noStrike" spc="-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способствующие </a:t>
            </a:r>
            <a:r>
              <a:rPr lang="fr-FR" sz="2100" b="1" strike="noStrike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эффективному </a:t>
            </a:r>
            <a:r>
              <a:rPr lang="ru-RU" sz="2100" b="1" strike="noStrike" spc="-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предпосылок</a:t>
            </a:r>
            <a:r>
              <a:rPr lang="fr-FR" sz="2100" b="1" strike="noStrike" spc="-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strike="noStrike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грамотности </a:t>
            </a:r>
            <a:r>
              <a:rPr lang="ru-RU" sz="2100" b="1" strike="noStrike" spc="-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</a:t>
            </a:r>
          </a:p>
        </p:txBody>
      </p:sp>
      <p:sp>
        <p:nvSpPr>
          <p:cNvPr id="448" name="TextShape 3"/>
          <p:cNvSpPr txBox="1"/>
          <p:nvPr/>
        </p:nvSpPr>
        <p:spPr>
          <a:xfrm>
            <a:off x="628560" y="624060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900" b="0" strike="noStrike" spc="-1">
                <a:solidFill>
                  <a:srgbClr val="8B8B8B"/>
                </a:solidFill>
                <a:latin typeface="Calibri"/>
              </a:rPr>
              <a:t>Your Date</a:t>
            </a:r>
            <a:endParaRPr lang="ru-RU" sz="900" b="0" strike="noStrike" spc="-1">
              <a:latin typeface="Times New Roman"/>
            </a:endParaRPr>
          </a:p>
        </p:txBody>
      </p:sp>
      <p:sp>
        <p:nvSpPr>
          <p:cNvPr id="449" name="TextShape 4"/>
          <p:cNvSpPr txBox="1"/>
          <p:nvPr/>
        </p:nvSpPr>
        <p:spPr>
          <a:xfrm>
            <a:off x="3029040" y="624060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strike="noStrike" spc="-1">
                <a:solidFill>
                  <a:srgbClr val="8B8B8B"/>
                </a:solidFill>
                <a:latin typeface="Calibri"/>
              </a:rPr>
              <a:t>Your Footer</a:t>
            </a:r>
            <a:endParaRPr lang="ru-RU" sz="900" b="0" strike="noStrike" spc="-1">
              <a:latin typeface="Times New Roman"/>
            </a:endParaRPr>
          </a:p>
        </p:txBody>
      </p:sp>
      <p:sp>
        <p:nvSpPr>
          <p:cNvPr id="450" name="TextShape 5"/>
          <p:cNvSpPr txBox="1"/>
          <p:nvPr/>
        </p:nvSpPr>
        <p:spPr>
          <a:xfrm>
            <a:off x="6458040" y="638460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5DB6BE4-E38F-4125-B5D8-E177CB91D9DA}" type="slidenum">
              <a:rPr lang="ru-RU" sz="900" b="0" strike="noStrike" spc="-1">
                <a:solidFill>
                  <a:srgbClr val="404040"/>
                </a:solidFill>
                <a:latin typeface="Calibri"/>
              </a:rPr>
              <a:pPr algn="r">
                <a:lnSpc>
                  <a:spcPct val="100000"/>
                </a:lnSpc>
              </a:pPr>
              <a:t>6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452" name="CustomShape 7"/>
          <p:cNvSpPr/>
          <p:nvPr/>
        </p:nvSpPr>
        <p:spPr>
          <a:xfrm>
            <a:off x="2279880" y="3512520"/>
            <a:ext cx="1578600" cy="1578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3" name="CustomShape 8"/>
          <p:cNvSpPr/>
          <p:nvPr/>
        </p:nvSpPr>
        <p:spPr>
          <a:xfrm>
            <a:off x="549000" y="3285000"/>
            <a:ext cx="2034000" cy="2034000"/>
          </a:xfrm>
          <a:prstGeom prst="ellipse">
            <a:avLst/>
          </a:prstGeom>
          <a:solidFill>
            <a:srgbClr val="4ACEE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4" name="CustomShape 9"/>
          <p:cNvSpPr/>
          <p:nvPr/>
        </p:nvSpPr>
        <p:spPr>
          <a:xfrm>
            <a:off x="5285520" y="3512520"/>
            <a:ext cx="1578600" cy="1578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5" name="CustomShape 10"/>
          <p:cNvSpPr/>
          <p:nvPr/>
        </p:nvSpPr>
        <p:spPr>
          <a:xfrm>
            <a:off x="3384000" y="3285000"/>
            <a:ext cx="2106000" cy="2259000"/>
          </a:xfrm>
          <a:prstGeom prst="ellipse">
            <a:avLst/>
          </a:prstGeom>
          <a:solidFill>
            <a:srgbClr val="4ACEE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6" name="CustomShape 11"/>
          <p:cNvSpPr/>
          <p:nvPr/>
        </p:nvSpPr>
        <p:spPr>
          <a:xfrm>
            <a:off x="6548771" y="3285000"/>
            <a:ext cx="2034000" cy="2034000"/>
          </a:xfrm>
          <a:prstGeom prst="ellipse">
            <a:avLst/>
          </a:prstGeom>
          <a:solidFill>
            <a:srgbClr val="4ACEE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7" name="CustomShape 12"/>
          <p:cNvSpPr/>
          <p:nvPr/>
        </p:nvSpPr>
        <p:spPr>
          <a:xfrm>
            <a:off x="368640" y="3689013"/>
            <a:ext cx="2316960" cy="12450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500" b="1" i="1" strike="noStrike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финансового контекста в качестве содержательной основы в игровых ситуациях</a:t>
            </a:r>
            <a:endParaRPr lang="ru-RU" sz="1500" b="1" strike="noStrike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8" name="CustomShape 13"/>
          <p:cNvSpPr/>
          <p:nvPr/>
        </p:nvSpPr>
        <p:spPr>
          <a:xfrm>
            <a:off x="3384000" y="3645860"/>
            <a:ext cx="2016000" cy="17067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500" b="1" i="1" strike="noStrike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интереса детей к получению финансовых знаний, </a:t>
            </a:r>
            <a:r>
              <a:rPr lang="ru-RU" sz="1500" b="1" i="1" strike="noStrike" spc="-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умений, </a:t>
            </a:r>
            <a:r>
              <a:rPr lang="ru-RU" sz="1500" b="1" i="1" strike="noStrike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чрез активное участие в мероприятиях</a:t>
            </a:r>
            <a:endParaRPr lang="ru-RU" sz="1500" b="1" strike="noStrike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9" name="CustomShape 14"/>
          <p:cNvSpPr/>
          <p:nvPr/>
        </p:nvSpPr>
        <p:spPr>
          <a:xfrm>
            <a:off x="6291000" y="3717867"/>
            <a:ext cx="2520491" cy="10142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500" b="1" i="1" strike="noStrike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Полноценное методическое обеспечение процесса формирования финансовой грамотности</a:t>
            </a:r>
            <a:endParaRPr lang="ru-RU" sz="1500" b="1" strike="noStrike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251" y="453910"/>
            <a:ext cx="7886520" cy="81741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753251" y="1517285"/>
            <a:ext cx="7886520" cy="5329664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Обучающий комплект: Азы финансовой культуры. Говорим с детьми о финансах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ТСО: Программно-аппаратный комплекс «Колибри»(интерактивный комплекс и игровой центр «Сова». Порограммно-мультимидийный комплекс «Кубик».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Образовательная программа «Экономическое воспитание дошкольников: формирование предпосылок финансовой грамотности», разработанная совместно Банком России 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России: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https://cbr.ru/press/event/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s://www.ukazka.ru/img/g/uk78969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31" y="4431303"/>
            <a:ext cx="1483876" cy="1952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ystemekb.ru/wp-content/uploads/2018/12/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92" y="4306612"/>
            <a:ext cx="2685556" cy="2076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s://ntspi.ru/upload/%D1%8D%D0%BA_%D0%B2%D0%BE%D1%81%D0%BF%D0%B8%D1%82%D0%B0%D0%BD%D0%B8%D0%B5_%D0%B4%D0%BE%D1%88%D0%B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040" y="4431303"/>
            <a:ext cx="1556449" cy="189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202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665018" y="1496292"/>
            <a:ext cx="7661564" cy="20781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 «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Колибри.Фин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— интерактивный комплекс для обучения детей финансовой грамотности, позволяющий формировать навыки и компетенции, соответствующие потребностям современного общества ХХI века; включает механизмы устойчивого развития ребенка в условиях непрерывных внутренних и внешних перемен; готовность непрерывно учиться в течение всей жизни, отображая все ее проявления в гармоничном единстве материальных и духовных благ.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УМК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интерактивная программе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Копеечка 5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+»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s://systemekb.ru/wp-content/uploads/2021/08/%D0%BA%D0%BE%D0%BF%D0%B5%D0%B5%D1%87%D0%BA%D0%B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309" y="2974483"/>
            <a:ext cx="3782636" cy="44515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78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TextShape 1"/>
          <p:cNvSpPr txBox="1"/>
          <p:nvPr/>
        </p:nvSpPr>
        <p:spPr>
          <a:xfrm>
            <a:off x="628560" y="623736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900" b="0" strike="noStrike" spc="-1">
                <a:solidFill>
                  <a:srgbClr val="8B8B8B"/>
                </a:solidFill>
                <a:latin typeface="Calibri"/>
              </a:rPr>
              <a:t>Your Date</a:t>
            </a:r>
            <a:endParaRPr lang="ru-RU" sz="900" b="0" strike="noStrike" spc="-1">
              <a:latin typeface="Times New Roman"/>
            </a:endParaRPr>
          </a:p>
        </p:txBody>
      </p:sp>
      <p:sp>
        <p:nvSpPr>
          <p:cNvPr id="461" name="TextShape 2"/>
          <p:cNvSpPr txBox="1"/>
          <p:nvPr/>
        </p:nvSpPr>
        <p:spPr>
          <a:xfrm>
            <a:off x="3029040" y="623736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strike="noStrike" spc="-1">
                <a:solidFill>
                  <a:srgbClr val="8B8B8B"/>
                </a:solidFill>
                <a:latin typeface="Calibri"/>
              </a:rPr>
              <a:t>Your Footer</a:t>
            </a:r>
            <a:endParaRPr lang="ru-RU" sz="900" b="0" strike="noStrike" spc="-1">
              <a:latin typeface="Times New Roman"/>
            </a:endParaRPr>
          </a:p>
        </p:txBody>
      </p:sp>
      <p:sp>
        <p:nvSpPr>
          <p:cNvPr id="462" name="TextShape 3"/>
          <p:cNvSpPr txBox="1"/>
          <p:nvPr/>
        </p:nvSpPr>
        <p:spPr>
          <a:xfrm>
            <a:off x="6458040" y="638460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462AACA-F1A1-4625-AAFF-DAFC665C97C3}" type="slidenum">
              <a:rPr lang="ru-RU" sz="900" b="0" strike="noStrike" spc="-1">
                <a:solidFill>
                  <a:srgbClr val="404040"/>
                </a:solidFill>
                <a:latin typeface="Calibri"/>
              </a:rPr>
              <a:pPr algn="r">
                <a:lnSpc>
                  <a:spcPct val="100000"/>
                </a:lnSpc>
              </a:pPr>
              <a:t>9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463" name="TextShape 4"/>
          <p:cNvSpPr txBox="1"/>
          <p:nvPr/>
        </p:nvSpPr>
        <p:spPr>
          <a:xfrm>
            <a:off x="628561" y="517320"/>
            <a:ext cx="8085948" cy="644877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ru-RU" sz="3600" b="1" strike="noStrike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</a:t>
            </a:r>
            <a:r>
              <a:rPr lang="ru-RU" sz="3600" b="1" strike="noStrike" spc="-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  <a:endParaRPr lang="ru-RU" sz="3600" b="1" strike="noStrike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4" name="TextShape 5"/>
          <p:cNvSpPr txBox="1"/>
          <p:nvPr/>
        </p:nvSpPr>
        <p:spPr>
          <a:xfrm>
            <a:off x="207819" y="1374120"/>
            <a:ext cx="9365672" cy="4453868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marL="12700" marR="4319905">
              <a:lnSpc>
                <a:spcPct val="156500"/>
              </a:lnSpc>
              <a:spcBef>
                <a:spcPts val="100"/>
              </a:spcBef>
            </a:pPr>
            <a:r>
              <a:rPr lang="ru-RU" spc="-20" dirty="0">
                <a:solidFill>
                  <a:srgbClr val="001F5F"/>
                </a:solidFill>
                <a:latin typeface="Times New Roman"/>
                <a:cs typeface="Times New Roman"/>
                <a:hlinkClick r:id="rId3"/>
              </a:rPr>
              <a:t>www.cbr.ru</a:t>
            </a:r>
            <a:r>
              <a:rPr lang="ru-RU" spc="-60" dirty="0">
                <a:solidFill>
                  <a:srgbClr val="001F5F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lang="ru-RU" dirty="0">
                <a:solidFill>
                  <a:srgbClr val="001F5F"/>
                </a:solidFill>
                <a:latin typeface="Times New Roman"/>
                <a:cs typeface="Times New Roman"/>
              </a:rPr>
              <a:t>—</a:t>
            </a:r>
            <a:r>
              <a:rPr lang="ru-RU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rgbClr val="001F5F"/>
                </a:solidFill>
                <a:latin typeface="Times New Roman"/>
                <a:cs typeface="Times New Roman"/>
              </a:rPr>
              <a:t>официальный</a:t>
            </a:r>
            <a:r>
              <a:rPr lang="ru-RU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rgbClr val="001F5F"/>
                </a:solidFill>
                <a:latin typeface="Times New Roman"/>
                <a:cs typeface="Times New Roman"/>
              </a:rPr>
              <a:t>сайт</a:t>
            </a:r>
            <a:r>
              <a:rPr lang="ru-RU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rgbClr val="001F5F"/>
                </a:solidFill>
                <a:latin typeface="Times New Roman"/>
                <a:cs typeface="Times New Roman"/>
              </a:rPr>
              <a:t>Банка</a:t>
            </a:r>
            <a:r>
              <a:rPr lang="ru-RU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pc="-10" dirty="0">
                <a:solidFill>
                  <a:srgbClr val="001F5F"/>
                </a:solidFill>
                <a:latin typeface="Times New Roman"/>
                <a:cs typeface="Times New Roman"/>
              </a:rPr>
              <a:t>России </a:t>
            </a:r>
            <a:r>
              <a:rPr lang="ru-RU" spc="-10" dirty="0">
                <a:solidFill>
                  <a:srgbClr val="001F5F"/>
                </a:solidFill>
                <a:latin typeface="Times New Roman"/>
                <a:cs typeface="Times New Roman"/>
                <a:hlinkClick r:id="rId4"/>
              </a:rPr>
              <a:t>fingramota@cbr.ru</a:t>
            </a:r>
            <a:endParaRPr lang="ru-RU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lang="ru-RU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5"/>
              </a:rPr>
              <a:t>https://fincult.info/prepodavanie/base/</a:t>
            </a:r>
            <a:r>
              <a:rPr lang="ru-RU" spc="-35" dirty="0">
                <a:solidFill>
                  <a:srgbClr val="0462C1"/>
                </a:solidFill>
                <a:latin typeface="Times New Roman"/>
                <a:cs typeface="Times New Roman"/>
                <a:hlinkClick r:id="rId5"/>
              </a:rPr>
              <a:t> </a:t>
            </a:r>
            <a:r>
              <a:rPr lang="ru-RU" dirty="0">
                <a:solidFill>
                  <a:srgbClr val="001F5F"/>
                </a:solidFill>
                <a:latin typeface="Times New Roman"/>
                <a:cs typeface="Times New Roman"/>
              </a:rPr>
              <a:t>—</a:t>
            </a:r>
            <a:r>
              <a:rPr lang="ru-RU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rgbClr val="001F5F"/>
                </a:solidFill>
                <a:latin typeface="Times New Roman"/>
                <a:cs typeface="Times New Roman"/>
              </a:rPr>
              <a:t>сайт</a:t>
            </a:r>
            <a:r>
              <a:rPr lang="ru-RU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rgbClr val="001F5F"/>
                </a:solidFill>
                <a:latin typeface="Times New Roman"/>
                <a:cs typeface="Times New Roman"/>
              </a:rPr>
              <a:t>Банка</a:t>
            </a:r>
            <a:r>
              <a:rPr lang="ru-RU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rgbClr val="001F5F"/>
                </a:solidFill>
                <a:latin typeface="Times New Roman"/>
                <a:cs typeface="Times New Roman"/>
              </a:rPr>
              <a:t>России</a:t>
            </a:r>
            <a:r>
              <a:rPr lang="ru-RU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lang="ru-RU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rgbClr val="001F5F"/>
                </a:solidFill>
                <a:latin typeface="Times New Roman"/>
                <a:cs typeface="Times New Roman"/>
              </a:rPr>
              <a:t>финансовой</a:t>
            </a:r>
            <a:r>
              <a:rPr lang="ru-RU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pc="-10" dirty="0">
                <a:solidFill>
                  <a:srgbClr val="001F5F"/>
                </a:solidFill>
                <a:latin typeface="Times New Roman"/>
                <a:cs typeface="Times New Roman"/>
              </a:rPr>
              <a:t>грамотности</a:t>
            </a:r>
            <a:endParaRPr lang="ru-RU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ru-RU" dirty="0">
                <a:solidFill>
                  <a:srgbClr val="001F5F"/>
                </a:solidFill>
                <a:latin typeface="Times New Roman"/>
                <a:cs typeface="Times New Roman"/>
              </a:rPr>
              <a:t>«Финансовая</a:t>
            </a:r>
            <a:r>
              <a:rPr lang="ru-RU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pc="-10" dirty="0">
                <a:solidFill>
                  <a:srgbClr val="001F5F"/>
                </a:solidFill>
                <a:latin typeface="Times New Roman"/>
                <a:cs typeface="Times New Roman"/>
              </a:rPr>
              <a:t>культура</a:t>
            </a:r>
            <a:r>
              <a:rPr lang="ru-RU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минобрнауки.рф</a:t>
            </a:r>
            <a:r>
              <a:rPr lang="ru-RU" spc="-4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rgbClr val="001F5F"/>
                </a:solidFill>
                <a:latin typeface="Times New Roman"/>
                <a:cs typeface="Times New Roman"/>
              </a:rPr>
              <a:t>—</a:t>
            </a:r>
            <a:r>
              <a:rPr lang="ru-RU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rgbClr val="001F5F"/>
                </a:solidFill>
                <a:latin typeface="Times New Roman"/>
                <a:cs typeface="Times New Roman"/>
              </a:rPr>
              <a:t>официальный</a:t>
            </a:r>
            <a:r>
              <a:rPr lang="ru-RU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rgbClr val="001F5F"/>
                </a:solidFill>
                <a:latin typeface="Times New Roman"/>
                <a:cs typeface="Times New Roman"/>
              </a:rPr>
              <a:t>сайт</a:t>
            </a:r>
            <a:r>
              <a:rPr lang="ru-RU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rgbClr val="001F5F"/>
                </a:solidFill>
                <a:latin typeface="Times New Roman"/>
                <a:cs typeface="Times New Roman"/>
              </a:rPr>
              <a:t>Министерства</a:t>
            </a:r>
            <a:r>
              <a:rPr lang="ru-RU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</a:t>
            </a:r>
            <a:r>
              <a:rPr lang="ru-RU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lang="ru-RU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rgbClr val="001F5F"/>
                </a:solidFill>
                <a:latin typeface="Times New Roman"/>
                <a:cs typeface="Times New Roman"/>
              </a:rPr>
              <a:t>науки</a:t>
            </a:r>
            <a:r>
              <a:rPr lang="ru-RU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pc="-10" dirty="0">
                <a:solidFill>
                  <a:srgbClr val="001F5F"/>
                </a:solidFill>
                <a:latin typeface="Times New Roman"/>
                <a:cs typeface="Times New Roman"/>
              </a:rPr>
              <a:t>Российской </a:t>
            </a:r>
            <a:r>
              <a:rPr lang="ru-RU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Федерации</a:t>
            </a: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endParaRPr lang="ru-RU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ru-RU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5"/>
              </a:rPr>
              <a:t>https://vashifinancy.ru/materials-</a:t>
            </a:r>
            <a:r>
              <a:rPr lang="ru-RU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5"/>
              </a:rPr>
              <a:t>portal/</a:t>
            </a:r>
            <a:r>
              <a:rPr lang="ru-RU" u="sng" spc="-70" dirty="0">
                <a:solidFill>
                  <a:srgbClr val="001F5F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u="sng" dirty="0">
                <a:solidFill>
                  <a:srgbClr val="001F5F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</a:rPr>
              <a:t>-</a:t>
            </a:r>
            <a:r>
              <a:rPr lang="ru-RU" dirty="0" err="1">
                <a:solidFill>
                  <a:srgbClr val="001F5F"/>
                </a:solidFill>
                <a:latin typeface="Times New Roman"/>
                <a:cs typeface="Times New Roman"/>
              </a:rPr>
              <a:t>вашифинансы.рф</a:t>
            </a:r>
            <a:r>
              <a:rPr lang="ru-RU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rgbClr val="001F5F"/>
                </a:solidFill>
                <a:latin typeface="Times New Roman"/>
                <a:cs typeface="Times New Roman"/>
              </a:rPr>
              <a:t>—</a:t>
            </a:r>
            <a:r>
              <a:rPr lang="ru-RU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rgbClr val="001F5F"/>
                </a:solidFill>
                <a:latin typeface="Times New Roman"/>
                <a:cs typeface="Times New Roman"/>
              </a:rPr>
              <a:t>сайт</a:t>
            </a:r>
            <a:r>
              <a:rPr lang="ru-RU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pc="-10" dirty="0">
                <a:solidFill>
                  <a:srgbClr val="001F5F"/>
                </a:solidFill>
                <a:latin typeface="Times New Roman"/>
                <a:cs typeface="Times New Roman"/>
              </a:rPr>
              <a:t>национальной</a:t>
            </a:r>
            <a:endParaRPr lang="ru-RU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ru-RU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программы</a:t>
            </a:r>
            <a:r>
              <a:rPr lang="ru-RU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rgbClr val="001F5F"/>
                </a:solidFill>
                <a:latin typeface="Times New Roman"/>
                <a:cs typeface="Times New Roman"/>
              </a:rPr>
              <a:t>повышения</a:t>
            </a:r>
            <a:r>
              <a:rPr lang="ru-RU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rgbClr val="001F5F"/>
                </a:solidFill>
                <a:latin typeface="Times New Roman"/>
                <a:cs typeface="Times New Roman"/>
              </a:rPr>
              <a:t>финансовой</a:t>
            </a:r>
            <a:r>
              <a:rPr lang="ru-RU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rgbClr val="001F5F"/>
                </a:solidFill>
                <a:latin typeface="Times New Roman"/>
                <a:cs typeface="Times New Roman"/>
              </a:rPr>
              <a:t>грамотности</a:t>
            </a:r>
            <a:r>
              <a:rPr lang="ru-RU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rgbClr val="001F5F"/>
                </a:solidFill>
                <a:latin typeface="Times New Roman"/>
                <a:cs typeface="Times New Roman"/>
              </a:rPr>
              <a:t>граждан</a:t>
            </a:r>
            <a:r>
              <a:rPr lang="ru-RU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rgbClr val="001F5F"/>
                </a:solidFill>
                <a:latin typeface="Times New Roman"/>
                <a:cs typeface="Times New Roman"/>
              </a:rPr>
              <a:t>«Дружи</a:t>
            </a:r>
            <a:r>
              <a:rPr lang="ru-RU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lang="ru-RU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pc="-10" dirty="0">
                <a:solidFill>
                  <a:srgbClr val="001F5F"/>
                </a:solidFill>
                <a:latin typeface="Times New Roman"/>
                <a:cs typeface="Times New Roman"/>
              </a:rPr>
              <a:t>финансами»</a:t>
            </a:r>
            <a:endParaRPr lang="ru-RU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6"/>
              </a:rPr>
              <a:t>https://library.mmco-</a:t>
            </a:r>
            <a:r>
              <a:rPr lang="ru-RU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6"/>
              </a:rPr>
              <a:t>expo.ru/program/vozmozhnosti-i-potrebnosti-finansovogo-</a:t>
            </a:r>
            <a:endParaRPr lang="ru-RU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u="sng" spc="-10" dirty="0" err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6"/>
              </a:rPr>
              <a:t>prosveshcheniya</a:t>
            </a:r>
            <a:r>
              <a:rPr lang="ru-RU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6"/>
              </a:rPr>
              <a:t>-v-</a:t>
            </a:r>
            <a:r>
              <a:rPr lang="ru-RU" u="sng" spc="-10" dirty="0" err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6"/>
              </a:rPr>
              <a:t>detskom</a:t>
            </a:r>
            <a:r>
              <a:rPr lang="ru-RU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6"/>
              </a:rPr>
              <a:t>-</a:t>
            </a:r>
            <a:r>
              <a:rPr lang="ru-RU" u="sng" spc="-20" dirty="0" err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6"/>
              </a:rPr>
              <a:t>sadu</a:t>
            </a:r>
            <a:endParaRPr lang="ru-RU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7"/>
              </a:rPr>
              <a:t>https://library.mmco-</a:t>
            </a:r>
            <a:r>
              <a:rPr lang="ru-RU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7"/>
              </a:rPr>
              <a:t>expo.ru/program/-</a:t>
            </a:r>
            <a:r>
              <a:rPr lang="ru-RU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7"/>
              </a:rPr>
              <a:t>8</a:t>
            </a:r>
            <a:endParaRPr lang="ru-RU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60520</TotalTime>
  <Words>732</Words>
  <Application>Microsoft Office PowerPoint</Application>
  <PresentationFormat>Экран (4:3)</PresentationFormat>
  <Paragraphs>133</Paragraphs>
  <Slides>17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Microsoft YaHei</vt:lpstr>
      <vt:lpstr>Arial</vt:lpstr>
      <vt:lpstr>Arial Black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Ресурсы</vt:lpstr>
      <vt:lpstr>Презентация PowerPoint</vt:lpstr>
      <vt:lpstr>Презентация PowerPoint</vt:lpstr>
      <vt:lpstr> </vt:lpstr>
      <vt:lpstr>Дидактические игры </vt:lpstr>
      <vt:lpstr>Настольные игры</vt:lpstr>
      <vt:lpstr>Сюжетно – ролевая игра Ярмарочные гуляния</vt:lpstr>
      <vt:lpstr>                 Ярмарочные гуляния </vt:lpstr>
      <vt:lpstr>Сюжетно – ролевая игра «Супермаркет»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 - PowerPoint Template</dc:title>
  <dc:creator>showeet.com</dc:creator>
  <dc:description>© Copyright Showeet.com</dc:description>
  <cp:lastModifiedBy>user</cp:lastModifiedBy>
  <cp:revision>44</cp:revision>
  <dcterms:created xsi:type="dcterms:W3CDTF">2011-05-09T14:18:21Z</dcterms:created>
  <dcterms:modified xsi:type="dcterms:W3CDTF">2022-09-13T02:40:40Z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7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</vt:i4>
  </property>
  <property fmtid="{D5CDD505-2E9C-101B-9397-08002B2CF9AE}" pid="12" name="category">
    <vt:lpwstr>Templates</vt:lpwstr>
  </property>
</Properties>
</file>